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79" r:id="rId2"/>
    <p:sldId id="297" r:id="rId3"/>
    <p:sldId id="282" r:id="rId4"/>
    <p:sldId id="274" r:id="rId5"/>
    <p:sldId id="298" r:id="rId6"/>
    <p:sldId id="299" r:id="rId7"/>
    <p:sldId id="302" r:id="rId8"/>
    <p:sldId id="301" r:id="rId9"/>
    <p:sldId id="304" r:id="rId10"/>
    <p:sldId id="303" r:id="rId11"/>
    <p:sldId id="294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900"/>
    <a:srgbClr val="00A7EF"/>
    <a:srgbClr val="ED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419" autoAdjust="0"/>
  </p:normalViewPr>
  <p:slideViewPr>
    <p:cSldViewPr snapToGrid="0">
      <p:cViewPr varScale="1">
        <p:scale>
          <a:sx n="88" d="100"/>
          <a:sy n="88" d="100"/>
        </p:scale>
        <p:origin x="14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riannae\AppData\Local\Microsoft\Windows\INetCache\Content.Outlook\Q0K0VUHN\2022-2023%20Lake%20Levels%20Vs%20CCWSM%20Results%20V6_1-17-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Railway"/>
                <a:ea typeface="+mj-ea"/>
                <a:cs typeface="+mj-cs"/>
              </a:defRPr>
            </a:pPr>
            <a:r>
              <a:rPr lang="en-US" sz="3000" dirty="0"/>
              <a:t>Reservoir Outlook</a:t>
            </a:r>
          </a:p>
          <a:p>
            <a:pPr>
              <a:defRPr/>
            </a:pPr>
            <a:r>
              <a:rPr lang="en-US" sz="1200" dirty="0"/>
              <a:t>*Using</a:t>
            </a:r>
            <a:r>
              <a:rPr lang="en-US" sz="1200" baseline="0" dirty="0"/>
              <a:t> </a:t>
            </a:r>
            <a:r>
              <a:rPr lang="en-US" sz="1200" dirty="0"/>
              <a:t>2022 Consumption Data</a:t>
            </a:r>
          </a:p>
        </c:rich>
      </c:tx>
      <c:layout>
        <c:manualLayout>
          <c:xMode val="edge"/>
          <c:yMode val="edge"/>
          <c:x val="0.37170048673294442"/>
          <c:y val="4.0876336495016154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Railway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70842529445556"/>
          <c:y val="0.2544478199802182"/>
          <c:w val="0.84264657991007608"/>
          <c:h val="0.5820427249592193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8351184"/>
        <c:axId val="1236609440"/>
        <c:extLst>
          <c:ext xmlns:c15="http://schemas.microsoft.com/office/drawing/2012/chart" uri="{02D57815-91ED-43cb-92C2-25804820EDAC}">
            <c15:filteredBarSeries>
              <c15:ser>
                <c:idx val="14"/>
                <c:order val="15"/>
                <c:tx>
                  <c:strRef>
                    <c:extLst>
                      <c:ext uri="{02D57815-91ED-43cb-92C2-25804820EDAC}">
                        <c15:formulaRef>
                          <c15:sqref>Data!$Q$1</c15:sqref>
                        </c15:formulaRef>
                      </c:ext>
                    </c:extLst>
                    <c:strCache>
                      <c:ptCount val="1"/>
                      <c:pt idx="0">
                        <c:v>Rain 2013 - 2014 (inches)</c:v>
                      </c:pt>
                    </c:strCache>
                  </c:strRef>
                </c:tx>
                <c:spPr>
                  <a:pattFill prst="ltUpDi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Data!$Q$14:$Q$26</c15:sqref>
                        </c15:formulaRef>
                      </c:ext>
                    </c:extLst>
                    <c:numCache>
                      <c:formatCode>0.00</c:formatCode>
                      <c:ptCount val="13"/>
                      <c:pt idx="0">
                        <c:v>1.67</c:v>
                      </c:pt>
                      <c:pt idx="1">
                        <c:v>1.32</c:v>
                      </c:pt>
                      <c:pt idx="2">
                        <c:v>5.12</c:v>
                      </c:pt>
                      <c:pt idx="3">
                        <c:v>2.52</c:v>
                      </c:pt>
                      <c:pt idx="4">
                        <c:v>2.99</c:v>
                      </c:pt>
                      <c:pt idx="5">
                        <c:v>1.1399999999999999</c:v>
                      </c:pt>
                      <c:pt idx="6">
                        <c:v>1.79</c:v>
                      </c:pt>
                      <c:pt idx="7">
                        <c:v>0.98</c:v>
                      </c:pt>
                      <c:pt idx="8">
                        <c:v>6.05</c:v>
                      </c:pt>
                      <c:pt idx="9">
                        <c:v>3.15</c:v>
                      </c:pt>
                      <c:pt idx="10">
                        <c:v>7.45</c:v>
                      </c:pt>
                      <c:pt idx="11">
                        <c:v>1.25</c:v>
                      </c:pt>
                      <c:pt idx="12">
                        <c:v>0.74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F-2AEE-4158-B432-DDC8B7B68DD0}"/>
                  </c:ext>
                </c:extLst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Data!$R$1</c15:sqref>
                        </c15:formulaRef>
                      </c:ext>
                    </c:extLst>
                    <c:strCache>
                      <c:ptCount val="1"/>
                      <c:pt idx="0">
                        <c:v>Rain 2022 -2023 (inches)</c:v>
                      </c:pt>
                    </c:strCache>
                  </c:strRef>
                </c:tx>
                <c:spPr>
                  <a:pattFill prst="pct60">
                    <a:fgClr>
                      <a:schemeClr val="accent1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Data!$R$14:$R$26</c15:sqref>
                        </c15:formulaRef>
                      </c:ext>
                    </c:extLst>
                    <c:numCache>
                      <c:formatCode>0.00</c:formatCode>
                      <c:ptCount val="13"/>
                      <c:pt idx="0">
                        <c:v>0</c:v>
                      </c:pt>
                      <c:pt idx="1">
                        <c:v>5.13</c:v>
                      </c:pt>
                      <c:pt idx="2">
                        <c:v>2.91</c:v>
                      </c:pt>
                      <c:pt idx="3">
                        <c:v>1.82</c:v>
                      </c:pt>
                      <c:pt idx="4">
                        <c:v>3.58</c:v>
                      </c:pt>
                      <c:pt idx="5">
                        <c:v>0.2</c:v>
                      </c:pt>
                      <c:pt idx="6">
                        <c:v>0.79</c:v>
                      </c:pt>
                      <c:pt idx="7">
                        <c:v>0.53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2AEE-4158-B432-DDC8B7B68DD0}"/>
                  </c:ext>
                </c:extLst>
              </c15:ser>
            </c15:filteredBarSeries>
            <c15:filteredBar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Data!$S$1</c15:sqref>
                        </c15:formulaRef>
                      </c:ext>
                    </c:extLst>
                    <c:strCache>
                      <c:ptCount val="1"/>
                      <c:pt idx="0">
                        <c:v>Predicted Rain (inches)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Data!$S$14:$S$26</c15:sqref>
                        </c15:formulaRef>
                      </c:ext>
                    </c:extLst>
                    <c:numCache>
                      <c:formatCode>General</c:formatCode>
                      <c:ptCount val="1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2AEE-4158-B432-DDC8B7B68DD0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13"/>
          <c:order val="13"/>
          <c:tx>
            <c:strRef>
              <c:f>Data!$E$1</c:f>
              <c:strCache>
                <c:ptCount val="1"/>
              </c:strCache>
              <c:extLst xmlns:c15="http://schemas.microsoft.com/office/drawing/2012/chart"/>
            </c:strRef>
          </c:tx>
          <c:spPr>
            <a:ln w="3810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Data!$E$15:$E$27</c:f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2AEE-4158-B432-DDC8B7B68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8415912"/>
        <c:axId val="664929504"/>
        <c:extLst/>
      </c:lineChart>
      <c:lineChart>
        <c:grouping val="standard"/>
        <c:varyColors val="0"/>
        <c:ser>
          <c:idx val="1"/>
          <c:order val="0"/>
          <c:tx>
            <c:strRef>
              <c:f>Data!$D$1</c:f>
              <c:strCache>
                <c:ptCount val="1"/>
                <c:pt idx="0">
                  <c:v>Actuals</c:v>
                </c:pt>
              </c:strCache>
            </c:strRef>
          </c:tx>
          <c:spPr>
            <a:ln w="76200" cap="rnd">
              <a:solidFill>
                <a:srgbClr val="00A7EF"/>
              </a:solidFill>
              <a:round/>
            </a:ln>
            <a:effectLst/>
          </c:spPr>
          <c:marker>
            <c:symbol val="none"/>
          </c:marker>
          <c:cat>
            <c:strRef>
              <c:f>Data!$A$14:$A$26</c:f>
              <c:strCache>
                <c:ptCount val="13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  <c:pt idx="12">
                  <c:v>Jul</c:v>
                </c:pt>
              </c:strCache>
              <c:extLst/>
            </c:strRef>
          </c:cat>
          <c:val>
            <c:numRef>
              <c:f>Data!$D$14:$D$26</c:f>
              <c:numCache>
                <c:formatCode>General</c:formatCode>
                <c:ptCount val="13"/>
                <c:pt idx="0">
                  <c:v>41.29</c:v>
                </c:pt>
                <c:pt idx="1">
                  <c:v>37.78</c:v>
                </c:pt>
                <c:pt idx="2">
                  <c:v>46.36</c:v>
                </c:pt>
                <c:pt idx="3">
                  <c:v>48.1</c:v>
                </c:pt>
                <c:pt idx="4">
                  <c:v>46.47</c:v>
                </c:pt>
                <c:pt idx="5">
                  <c:v>45.11</c:v>
                </c:pt>
                <c:pt idx="6">
                  <c:v>43.78</c:v>
                </c:pt>
                <c:pt idx="7">
                  <c:v>42.6</c:v>
                </c:pt>
                <c:pt idx="8">
                  <c:v>41.45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2AEE-4158-B432-DDC8B7B68DD0}"/>
            </c:ext>
          </c:extLst>
        </c:ser>
        <c:ser>
          <c:idx val="11"/>
          <c:order val="5"/>
          <c:tx>
            <c:strRef>
              <c:f>Data!$L$1</c:f>
              <c:strCache>
                <c:ptCount val="1"/>
                <c:pt idx="0">
                  <c:v>30% Stage 2</c:v>
                </c:pt>
              </c:strCache>
            </c:strRef>
          </c:tx>
          <c:spPr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Lit>
              <c:ptCount val="13"/>
              <c:pt idx="0">
                <c:v>Jul</c:v>
              </c:pt>
              <c:pt idx="1">
                <c:v>Aug</c:v>
              </c:pt>
              <c:pt idx="2">
                <c:v>Sept</c:v>
              </c:pt>
              <c:pt idx="3">
                <c:v>Oct</c:v>
              </c:pt>
              <c:pt idx="4">
                <c:v>Nov</c:v>
              </c:pt>
              <c:pt idx="5">
                <c:v>Dec</c:v>
              </c:pt>
              <c:pt idx="6">
                <c:v>Jan</c:v>
              </c:pt>
              <c:pt idx="7">
                <c:v>Feb</c:v>
              </c:pt>
              <c:pt idx="8">
                <c:v>Mar</c:v>
              </c:pt>
              <c:pt idx="9">
                <c:v>Apr</c:v>
              </c:pt>
              <c:pt idx="10">
                <c:v>May</c:v>
              </c:pt>
              <c:pt idx="11">
                <c:v>Jun</c:v>
              </c:pt>
              <c:pt idx="12">
                <c:v>Jul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Data!$L$14:$L$26</c:f>
              <c:numCache>
                <c:formatCode>General</c:formatCode>
                <c:ptCount val="13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  <c:pt idx="4">
                  <c:v>30</c:v>
                </c:pt>
                <c:pt idx="5">
                  <c:v>30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30</c:v>
                </c:pt>
                <c:pt idx="10">
                  <c:v>30</c:v>
                </c:pt>
                <c:pt idx="11">
                  <c:v>30</c:v>
                </c:pt>
                <c:pt idx="12">
                  <c:v>30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2AEE-4158-B432-DDC8B7B68DD0}"/>
            </c:ext>
          </c:extLst>
        </c:ser>
        <c:ser>
          <c:idx val="12"/>
          <c:order val="6"/>
          <c:tx>
            <c:strRef>
              <c:f>Data!$M$1</c:f>
              <c:strCache>
                <c:ptCount val="1"/>
                <c:pt idx="0">
                  <c:v>40% Stage 1</c:v>
                </c:pt>
              </c:strCache>
            </c:strRef>
          </c:tx>
          <c:spPr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Lit>
              <c:ptCount val="13"/>
              <c:pt idx="0">
                <c:v>Jul</c:v>
              </c:pt>
              <c:pt idx="1">
                <c:v>Aug</c:v>
              </c:pt>
              <c:pt idx="2">
                <c:v>Sept</c:v>
              </c:pt>
              <c:pt idx="3">
                <c:v>Oct</c:v>
              </c:pt>
              <c:pt idx="4">
                <c:v>Nov</c:v>
              </c:pt>
              <c:pt idx="5">
                <c:v>Dec</c:v>
              </c:pt>
              <c:pt idx="6">
                <c:v>Jan</c:v>
              </c:pt>
              <c:pt idx="7">
                <c:v>Feb</c:v>
              </c:pt>
              <c:pt idx="8">
                <c:v>Mar</c:v>
              </c:pt>
              <c:pt idx="9">
                <c:v>Apr</c:v>
              </c:pt>
              <c:pt idx="10">
                <c:v>May</c:v>
              </c:pt>
              <c:pt idx="11">
                <c:v>Jun</c:v>
              </c:pt>
              <c:pt idx="12">
                <c:v>Jul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Data!$M$14:$M$26</c:f>
              <c:numCache>
                <c:formatCode>General</c:formatCode>
                <c:ptCount val="1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40</c:v>
                </c:pt>
                <c:pt idx="12">
                  <c:v>40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2AEE-4158-B432-DDC8B7B68DD0}"/>
            </c:ext>
          </c:extLst>
        </c:ser>
        <c:ser>
          <c:idx val="4"/>
          <c:order val="10"/>
          <c:tx>
            <c:strRef>
              <c:f>Data!$I$1</c:f>
              <c:strCache>
                <c:ptCount val="1"/>
                <c:pt idx="0">
                  <c:v>Average Case Simulation</c:v>
                </c:pt>
              </c:strCache>
            </c:strRef>
          </c:tx>
          <c:spPr>
            <a:ln w="63500" cap="rnd">
              <a:solidFill>
                <a:srgbClr val="00A7EF"/>
              </a:solidFill>
              <a:prstDash val="sysDot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/>
          </c:spPr>
          <c:marker>
            <c:symbol val="none"/>
          </c:marker>
          <c:cat>
            <c:strLit>
              <c:ptCount val="13"/>
              <c:pt idx="0">
                <c:v>Jul</c:v>
              </c:pt>
              <c:pt idx="1">
                <c:v>Aug</c:v>
              </c:pt>
              <c:pt idx="2">
                <c:v>Sept</c:v>
              </c:pt>
              <c:pt idx="3">
                <c:v>Oct</c:v>
              </c:pt>
              <c:pt idx="4">
                <c:v>Nov</c:v>
              </c:pt>
              <c:pt idx="5">
                <c:v>Dec</c:v>
              </c:pt>
              <c:pt idx="6">
                <c:v>Jan</c:v>
              </c:pt>
              <c:pt idx="7">
                <c:v>Feb</c:v>
              </c:pt>
              <c:pt idx="8">
                <c:v>Mar</c:v>
              </c:pt>
              <c:pt idx="9">
                <c:v>Apr</c:v>
              </c:pt>
              <c:pt idx="10">
                <c:v>May</c:v>
              </c:pt>
              <c:pt idx="11">
                <c:v>Jun</c:v>
              </c:pt>
              <c:pt idx="12">
                <c:v>Jul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Data!$I$14:$I$26</c:f>
              <c:numCache>
                <c:formatCode>General</c:formatCode>
                <c:ptCount val="13"/>
                <c:pt idx="8">
                  <c:v>42.41</c:v>
                </c:pt>
                <c:pt idx="9">
                  <c:v>43.52</c:v>
                </c:pt>
                <c:pt idx="10">
                  <c:v>45.78</c:v>
                </c:pt>
                <c:pt idx="11">
                  <c:v>48.8</c:v>
                </c:pt>
                <c:pt idx="12">
                  <c:v>51.17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2AEE-4158-B432-DDC8B7B68DD0}"/>
            </c:ext>
          </c:extLst>
        </c:ser>
        <c:ser>
          <c:idx val="6"/>
          <c:order val="14"/>
          <c:tx>
            <c:strRef>
              <c:f>Data!$J$1</c:f>
              <c:strCache>
                <c:ptCount val="1"/>
                <c:pt idx="0">
                  <c:v>Worst Case Simulation</c:v>
                </c:pt>
              </c:strCache>
            </c:strRef>
          </c:tx>
          <c:spPr>
            <a:ln w="63500" cap="rnd">
              <a:solidFill>
                <a:srgbClr val="FF49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Lit>
              <c:ptCount val="13"/>
              <c:pt idx="0">
                <c:v>Jul</c:v>
              </c:pt>
              <c:pt idx="1">
                <c:v>Aug</c:v>
              </c:pt>
              <c:pt idx="2">
                <c:v>Sept</c:v>
              </c:pt>
              <c:pt idx="3">
                <c:v>Oct</c:v>
              </c:pt>
              <c:pt idx="4">
                <c:v>Nov</c:v>
              </c:pt>
              <c:pt idx="5">
                <c:v>Dec</c:v>
              </c:pt>
              <c:pt idx="6">
                <c:v>Jan</c:v>
              </c:pt>
              <c:pt idx="7">
                <c:v>Feb</c:v>
              </c:pt>
              <c:pt idx="8">
                <c:v>Mar</c:v>
              </c:pt>
              <c:pt idx="9">
                <c:v>Apr</c:v>
              </c:pt>
              <c:pt idx="10">
                <c:v>May</c:v>
              </c:pt>
              <c:pt idx="11">
                <c:v>Jun</c:v>
              </c:pt>
              <c:pt idx="12">
                <c:v>Jul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Data!$J$14:$J$26</c:f>
              <c:numCache>
                <c:formatCode>General</c:formatCode>
                <c:ptCount val="13"/>
                <c:pt idx="8">
                  <c:v>40.020000000000003</c:v>
                </c:pt>
                <c:pt idx="9">
                  <c:v>37.92</c:v>
                </c:pt>
                <c:pt idx="10">
                  <c:v>35.619999999999997</c:v>
                </c:pt>
                <c:pt idx="11">
                  <c:v>33.4</c:v>
                </c:pt>
                <c:pt idx="12">
                  <c:v>30.71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2AEE-4158-B432-DDC8B7B68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8415912"/>
        <c:axId val="664929504"/>
        <c:extLst>
          <c:ext xmlns:c15="http://schemas.microsoft.com/office/drawing/2012/chart" uri="{02D57815-91ED-43cb-92C2-25804820EDAC}">
            <c15:filteredLineSeries>
              <c15:ser>
                <c:idx val="3"/>
                <c:order val="2"/>
                <c:tx>
                  <c:strRef>
                    <c:extLst>
                      <c:ext uri="{02D57815-91ED-43cb-92C2-25804820EDAC}">
                        <c15:formulaRef>
                          <c15:sqref>Data!$C$1</c15:sqref>
                        </c15:formulaRef>
                      </c:ext>
                    </c:extLst>
                    <c:strCache>
                      <c:ptCount val="1"/>
                      <c:pt idx="0">
                        <c:v>(C) July 2021 Validation (Average Case)</c:v>
                      </c:pt>
                    </c:strCache>
                  </c:strRef>
                </c:tx>
                <c:spPr>
                  <a:ln w="381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Data!$C$14:$C$26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68.739999999999995</c:v>
                      </c:pt>
                      <c:pt idx="1">
                        <c:v>69.599999999999994</c:v>
                      </c:pt>
                      <c:pt idx="2">
                        <c:v>69.16</c:v>
                      </c:pt>
                      <c:pt idx="3">
                        <c:v>70.7</c:v>
                      </c:pt>
                      <c:pt idx="4">
                        <c:v>72.11</c:v>
                      </c:pt>
                      <c:pt idx="5">
                        <c:v>72.209999999999994</c:v>
                      </c:pt>
                      <c:pt idx="6">
                        <c:v>72.319999999999993</c:v>
                      </c:pt>
                      <c:pt idx="7">
                        <c:v>72.28</c:v>
                      </c:pt>
                      <c:pt idx="8">
                        <c:v>72.069999999999993</c:v>
                      </c:pt>
                      <c:pt idx="9">
                        <c:v>71.510000000000005</c:v>
                      </c:pt>
                      <c:pt idx="10">
                        <c:v>71.69</c:v>
                      </c:pt>
                      <c:pt idx="11">
                        <c:v>72.430000000000007</c:v>
                      </c:pt>
                      <c:pt idx="12">
                        <c:v>73.400000000000006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9-2AEE-4158-B432-DDC8B7B68DD0}"/>
                  </c:ext>
                </c:extLst>
              </c15:ser>
            </c15:filteredLineSeries>
            <c15:filteredLineSeries>
              <c15:ser>
                <c:idx val="0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Data!$B$1</c15:sqref>
                        </c15:formulaRef>
                      </c:ext>
                    </c:extLst>
                    <c:strCache>
                      <c:ptCount val="1"/>
                      <c:pt idx="0">
                        <c:v>(C )July 2021 Validation (Worst Case)</c:v>
                      </c:pt>
                    </c:strCache>
                  </c:strRef>
                </c:tx>
                <c:spPr>
                  <a:ln w="9525" cap="flat" cmpd="sng" algn="ctr">
                    <a:solidFill>
                      <a:schemeClr val="accent5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Data!$B$14:$B$26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40.909999999999997</c:v>
                      </c:pt>
                      <c:pt idx="1">
                        <c:v>38.880000000000003</c:v>
                      </c:pt>
                      <c:pt idx="2">
                        <c:v>36.29</c:v>
                      </c:pt>
                      <c:pt idx="3">
                        <c:v>36.89</c:v>
                      </c:pt>
                      <c:pt idx="4">
                        <c:v>36.65</c:v>
                      </c:pt>
                      <c:pt idx="5">
                        <c:v>36.21</c:v>
                      </c:pt>
                      <c:pt idx="6">
                        <c:v>34.99</c:v>
                      </c:pt>
                      <c:pt idx="7">
                        <c:v>34.31</c:v>
                      </c:pt>
                      <c:pt idx="8">
                        <c:v>33.56</c:v>
                      </c:pt>
                      <c:pt idx="9">
                        <c:v>32.590000000000003</c:v>
                      </c:pt>
                      <c:pt idx="10">
                        <c:v>31.92</c:v>
                      </c:pt>
                      <c:pt idx="11">
                        <c:v>32.75</c:v>
                      </c:pt>
                      <c:pt idx="12">
                        <c:v>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AEE-4158-B432-DDC8B7B68DD0}"/>
                  </c:ext>
                </c:extLst>
              </c15:ser>
            </c15:filteredLineSeries>
            <c15:filteredLineSeries>
              <c15:ser>
                <c:idx val="5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Data!$N$1</c15:sqref>
                        </c15:formulaRef>
                      </c:ext>
                    </c:extLst>
                    <c:strCache>
                      <c:ptCount val="1"/>
                      <c:pt idx="0">
                        <c:v>100%</c:v>
                      </c:pt>
                    </c:strCache>
                  </c:strRef>
                </c:tx>
                <c:spPr>
                  <a:ln w="3810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Data!$N$14:$N$26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  <c:pt idx="8">
                        <c:v>100</c:v>
                      </c:pt>
                      <c:pt idx="9">
                        <c:v>100</c:v>
                      </c:pt>
                      <c:pt idx="10">
                        <c:v>100</c:v>
                      </c:pt>
                      <c:pt idx="11">
                        <c:v>100</c:v>
                      </c:pt>
                      <c:pt idx="12">
                        <c:v>100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2AEE-4158-B432-DDC8B7B68DD0}"/>
                  </c:ext>
                </c:extLst>
              </c15:ser>
            </c15:filteredLineSeries>
            <c15:filteredLineSeries>
              <c15:ser>
                <c:idx val="15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Data!$F$1</c15:sqref>
                        </c15:formulaRef>
                      </c:ext>
                    </c:extLst>
                    <c:strCache>
                      <c:ptCount val="1"/>
                      <c:pt idx="0">
                        <c:v>(A) 24 Month Worst Case Simulation with Worst Case Demands (77,014 afy)</c:v>
                      </c:pt>
                    </c:strCache>
                  </c:strRef>
                </c:tx>
                <c:spPr>
                  <a:ln w="63500" cap="rnd">
                    <a:solidFill>
                      <a:srgbClr val="C00000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Data!$F$14:$F$26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2">
                        <c:v>34.020000000000003</c:v>
                      </c:pt>
                      <c:pt idx="3">
                        <c:v>31.53</c:v>
                      </c:pt>
                      <c:pt idx="4">
                        <c:v>29.62</c:v>
                      </c:pt>
                      <c:pt idx="5">
                        <c:v>28.29</c:v>
                      </c:pt>
                      <c:pt idx="6">
                        <c:v>26.8</c:v>
                      </c:pt>
                      <c:pt idx="7">
                        <c:v>26.03</c:v>
                      </c:pt>
                      <c:pt idx="8">
                        <c:v>24.83</c:v>
                      </c:pt>
                      <c:pt idx="9">
                        <c:v>24.06</c:v>
                      </c:pt>
                      <c:pt idx="10">
                        <c:v>23.31</c:v>
                      </c:pt>
                      <c:pt idx="11">
                        <c:v>22.57</c:v>
                      </c:pt>
                      <c:pt idx="12">
                        <c:v>22.84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2AEE-4158-B432-DDC8B7B68DD0}"/>
                  </c:ext>
                </c:extLst>
              </c15:ser>
            </c15:filteredLineSeries>
            <c15:filteredLineSeries>
              <c15:ser>
                <c:idx val="2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Data!$G$1</c15:sqref>
                        </c15:formulaRef>
                      </c:ext>
                    </c:extLst>
                    <c:strCache>
                      <c:ptCount val="1"/>
                      <c:pt idx="0">
                        <c:v>(A) 24 Month Average Case Simulation with Worst Case Demands (77,014 afy)</c:v>
                      </c:pt>
                    </c:strCache>
                  </c:strRef>
                </c:tx>
                <c:spPr>
                  <a:ln w="38100" cap="rnd">
                    <a:solidFill>
                      <a:schemeClr val="accent3"/>
                    </a:solidFill>
                    <a:prstDash val="dashDot"/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Data!$G$14:$G$26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2">
                        <c:v>41.64</c:v>
                      </c:pt>
                      <c:pt idx="3">
                        <c:v>42.44</c:v>
                      </c:pt>
                      <c:pt idx="4">
                        <c:v>46.04</c:v>
                      </c:pt>
                      <c:pt idx="5">
                        <c:v>49.04</c:v>
                      </c:pt>
                      <c:pt idx="6">
                        <c:v>49.84</c:v>
                      </c:pt>
                      <c:pt idx="7">
                        <c:v>50.17</c:v>
                      </c:pt>
                      <c:pt idx="8">
                        <c:v>50.58</c:v>
                      </c:pt>
                      <c:pt idx="9">
                        <c:v>50.67</c:v>
                      </c:pt>
                      <c:pt idx="10">
                        <c:v>50.5</c:v>
                      </c:pt>
                      <c:pt idx="11">
                        <c:v>51.22</c:v>
                      </c:pt>
                      <c:pt idx="12">
                        <c:v>53.32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2AEE-4158-B432-DDC8B7B68DD0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10"/>
          <c:order val="4"/>
          <c:tx>
            <c:strRef>
              <c:f>Data!$K$1</c:f>
              <c:strCache>
                <c:ptCount val="1"/>
                <c:pt idx="0">
                  <c:v>20% Stage 3</c:v>
                </c:pt>
              </c:strCache>
            </c:strRef>
          </c:tx>
          <c:spPr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Lit>
              <c:ptCount val="13"/>
              <c:pt idx="0">
                <c:v>Jul</c:v>
              </c:pt>
              <c:pt idx="1">
                <c:v>Aug</c:v>
              </c:pt>
              <c:pt idx="2">
                <c:v>Sept</c:v>
              </c:pt>
              <c:pt idx="3">
                <c:v>Oct</c:v>
              </c:pt>
              <c:pt idx="4">
                <c:v>Nov</c:v>
              </c:pt>
              <c:pt idx="5">
                <c:v>Dec</c:v>
              </c:pt>
              <c:pt idx="6">
                <c:v>Jan</c:v>
              </c:pt>
              <c:pt idx="7">
                <c:v>Feb</c:v>
              </c:pt>
              <c:pt idx="8">
                <c:v>Mar</c:v>
              </c:pt>
              <c:pt idx="9">
                <c:v>Apr</c:v>
              </c:pt>
              <c:pt idx="10">
                <c:v>May</c:v>
              </c:pt>
              <c:pt idx="11">
                <c:v>Jun</c:v>
              </c:pt>
              <c:pt idx="12">
                <c:v>Jul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Data!$K$14:$K$26</c:f>
              <c:numCache>
                <c:formatCode>General</c:formatCode>
                <c:ptCount val="13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2AEE-4158-B432-DDC8B7B68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8415912"/>
        <c:axId val="664929504"/>
      </c:lineChart>
      <c:lineChart>
        <c:grouping val="standard"/>
        <c:varyColors val="0"/>
        <c:ser>
          <c:idx val="8"/>
          <c:order val="1"/>
          <c:tx>
            <c:strRef>
              <c:f>Data!$H$1</c:f>
              <c:strCache>
                <c:ptCount val="1"/>
                <c:pt idx="0">
                  <c:v>Worst Drought of Record</c:v>
                </c:pt>
              </c:strCache>
            </c:strRef>
          </c:tx>
          <c:spPr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Data!$A$14:$A$26</c:f>
              <c:strCache>
                <c:ptCount val="13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  <c:pt idx="12">
                  <c:v>Jul</c:v>
                </c:pt>
              </c:strCache>
              <c:extLst/>
            </c:strRef>
          </c:cat>
          <c:val>
            <c:numRef>
              <c:f>Data!$H$14:$H$26</c:f>
              <c:numCache>
                <c:formatCode>General</c:formatCode>
                <c:ptCount val="13"/>
                <c:pt idx="0">
                  <c:v>35.700000000000003</c:v>
                </c:pt>
                <c:pt idx="1">
                  <c:v>33.4</c:v>
                </c:pt>
                <c:pt idx="2">
                  <c:v>33.1</c:v>
                </c:pt>
                <c:pt idx="3">
                  <c:v>53.2</c:v>
                </c:pt>
                <c:pt idx="4">
                  <c:v>51.5</c:v>
                </c:pt>
                <c:pt idx="5">
                  <c:v>50</c:v>
                </c:pt>
                <c:pt idx="6">
                  <c:v>48.5</c:v>
                </c:pt>
                <c:pt idx="7">
                  <c:v>47.4</c:v>
                </c:pt>
                <c:pt idx="8">
                  <c:v>46.5</c:v>
                </c:pt>
                <c:pt idx="9">
                  <c:v>44.8</c:v>
                </c:pt>
                <c:pt idx="10">
                  <c:v>45</c:v>
                </c:pt>
                <c:pt idx="11">
                  <c:v>41.5</c:v>
                </c:pt>
                <c:pt idx="12">
                  <c:v>37.700000000000003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2AEE-4158-B432-DDC8B7B68DD0}"/>
            </c:ext>
          </c:extLst>
        </c:ser>
        <c:ser>
          <c:idx val="9"/>
          <c:order val="11"/>
          <c:tx>
            <c:strRef>
              <c:f>Data!$P$1</c:f>
              <c:strCache>
                <c:ptCount val="1"/>
                <c:pt idx="0">
                  <c:v>Moderate Case Simulation</c:v>
                </c:pt>
              </c:strCache>
            </c:strRef>
          </c:tx>
          <c:spPr>
            <a:ln w="63500" cap="rnd">
              <a:solidFill>
                <a:srgbClr val="FFC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Data!$A$14:$A$26</c:f>
              <c:strCache>
                <c:ptCount val="13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  <c:pt idx="12">
                  <c:v>Jul</c:v>
                </c:pt>
              </c:strCache>
              <c:extLst/>
            </c:strRef>
          </c:cat>
          <c:val>
            <c:numRef>
              <c:f>Data!$P$14:$P$26</c:f>
              <c:numCache>
                <c:formatCode>General</c:formatCode>
                <c:ptCount val="13"/>
                <c:pt idx="8">
                  <c:v>42.28</c:v>
                </c:pt>
                <c:pt idx="9">
                  <c:v>40.659999999999997</c:v>
                </c:pt>
                <c:pt idx="10">
                  <c:v>39.19</c:v>
                </c:pt>
                <c:pt idx="11">
                  <c:v>38.21</c:v>
                </c:pt>
                <c:pt idx="12">
                  <c:v>38.020000000000003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2AEE-4158-B432-DDC8B7B68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8415912"/>
        <c:axId val="664929504"/>
        <c:extLst>
          <c:ext xmlns:c15="http://schemas.microsoft.com/office/drawing/2012/chart" uri="{02D57815-91ED-43cb-92C2-25804820EDAC}">
            <c15:filteredLineSeries>
              <c15:ser>
                <c:idx val="7"/>
                <c:order val="12"/>
                <c:tx>
                  <c:strRef>
                    <c:extLst>
                      <c:ext uri="{02D57815-91ED-43cb-92C2-25804820EDAC}">
                        <c15:formulaRef>
                          <c15:sqref>Data!$O$1</c15:sqref>
                        </c15:formulaRef>
                      </c:ext>
                    </c:extLst>
                    <c:strCache>
                      <c:ptCount val="1"/>
                      <c:pt idx="0">
                        <c:v>10th percentile</c:v>
                      </c:pt>
                    </c:strCache>
                  </c:strRef>
                </c:tx>
                <c:spPr>
                  <a:ln w="38100" cap="rnd">
                    <a:solidFill>
                      <a:schemeClr val="accent2">
                        <a:lumMod val="60000"/>
                      </a:schemeClr>
                    </a:solidFill>
                    <a:prstDash val="dash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Data!$A$14:$A$26</c15:sqref>
                        </c15:formulaRef>
                      </c:ext>
                    </c:extLst>
                    <c:strCache>
                      <c:ptCount val="13"/>
                      <c:pt idx="0">
                        <c:v>Jul</c:v>
                      </c:pt>
                      <c:pt idx="1">
                        <c:v>Aug</c:v>
                      </c:pt>
                      <c:pt idx="2">
                        <c:v>Sept</c:v>
                      </c:pt>
                      <c:pt idx="3">
                        <c:v>Oct</c:v>
                      </c:pt>
                      <c:pt idx="4">
                        <c:v>Nov</c:v>
                      </c:pt>
                      <c:pt idx="5">
                        <c:v>Dec</c:v>
                      </c:pt>
                      <c:pt idx="6">
                        <c:v>Jan</c:v>
                      </c:pt>
                      <c:pt idx="7">
                        <c:v>Feb</c:v>
                      </c:pt>
                      <c:pt idx="8">
                        <c:v>Mar</c:v>
                      </c:pt>
                      <c:pt idx="9">
                        <c:v>Apr</c:v>
                      </c:pt>
                      <c:pt idx="10">
                        <c:v>May</c:v>
                      </c:pt>
                      <c:pt idx="11">
                        <c:v>Jun</c:v>
                      </c:pt>
                      <c:pt idx="12">
                        <c:v>Jul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Data!$O$14:$O$26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8">
                        <c:v>42.28</c:v>
                      </c:pt>
                      <c:pt idx="9">
                        <c:v>40.409999999999997</c:v>
                      </c:pt>
                      <c:pt idx="10">
                        <c:v>38.4</c:v>
                      </c:pt>
                      <c:pt idx="11">
                        <c:v>37.130000000000003</c:v>
                      </c:pt>
                      <c:pt idx="12">
                        <c:v>35.44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E-2AEE-4158-B432-DDC8B7B68DD0}"/>
                  </c:ext>
                </c:extLst>
              </c15:ser>
            </c15:filteredLineSeries>
          </c:ext>
        </c:extLst>
      </c:lineChart>
      <c:catAx>
        <c:axId val="66841591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Railway"/>
                <a:ea typeface="+mn-ea"/>
                <a:cs typeface="+mn-cs"/>
              </a:defRPr>
            </a:pPr>
            <a:endParaRPr lang="en-US"/>
          </a:p>
        </c:txPr>
        <c:crossAx val="664929504"/>
        <c:crosses val="autoZero"/>
        <c:auto val="1"/>
        <c:lblAlgn val="ctr"/>
        <c:lblOffset val="100"/>
        <c:noMultiLvlLbl val="1"/>
      </c:catAx>
      <c:valAx>
        <c:axId val="664929504"/>
        <c:scaling>
          <c:orientation val="minMax"/>
          <c:max val="100"/>
        </c:scaling>
        <c:delete val="0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ailway"/>
                    <a:ea typeface="+mn-ea"/>
                    <a:cs typeface="+mn-cs"/>
                  </a:defRPr>
                </a:pPr>
                <a:r>
                  <a:rPr lang="en-US"/>
                  <a:t>COMBINED Reservoir LEVELS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ilway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ilway"/>
                <a:ea typeface="+mn-ea"/>
                <a:cs typeface="+mn-cs"/>
              </a:defRPr>
            </a:pPr>
            <a:endParaRPr lang="en-US"/>
          </a:p>
        </c:txPr>
        <c:crossAx val="668415912"/>
        <c:crosses val="autoZero"/>
        <c:crossBetween val="between"/>
        <c:majorUnit val="20"/>
        <c:minorUnit val="4"/>
      </c:valAx>
      <c:valAx>
        <c:axId val="1236609440"/>
        <c:scaling>
          <c:orientation val="minMax"/>
          <c:max val="15"/>
        </c:scaling>
        <c:delete val="1"/>
        <c:axPos val="r"/>
        <c:numFmt formatCode="0" sourceLinked="0"/>
        <c:majorTickMark val="out"/>
        <c:minorTickMark val="none"/>
        <c:tickLblPos val="nextTo"/>
        <c:crossAx val="1638351184"/>
        <c:crosses val="max"/>
        <c:crossBetween val="between"/>
      </c:valAx>
      <c:catAx>
        <c:axId val="16383511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out"/>
        <c:minorTickMark val="none"/>
        <c:tickLblPos val="nextTo"/>
        <c:crossAx val="1236609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2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"/>
          <c:y val="0.11309846086723453"/>
          <c:w val="1"/>
          <c:h val="0.106354001483159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ilway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800">
          <a:latin typeface="Railway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164EE4-E9EE-4A14-BA2C-AA83A6B99911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65C25A4-E6CC-4627-834D-198133FB51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42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25A4-E6CC-4627-834D-198133FB51B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074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25A4-E6CC-4627-834D-198133FB51B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52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25A4-E6CC-4627-834D-198133FB51B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414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25A4-E6CC-4627-834D-198133FB51B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131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25A4-E6CC-4627-834D-198133FB51B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42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25A4-E6CC-4627-834D-198133FB51B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57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25A4-E6CC-4627-834D-198133FB51B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5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25A4-E6CC-4627-834D-198133FB51B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544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25A4-E6CC-4627-834D-198133FB51B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023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25A4-E6CC-4627-834D-198133FB51B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337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A211-6493-1746-F64C-341453F4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5FDAF8-355D-4511-8E9E-AD0D33C450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3B7CF-2B31-1354-ADF0-03CF094BD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888E-BCE7-4895-A999-D0892B17156A}" type="datetime1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8C15-2D7D-549D-A540-792BFBFE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F5CAB-2DD0-1B8A-A9A0-F8FB6B3CD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291D-8A5A-4157-8457-9E42A47CCB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60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2A211-2B3F-4C52-C961-E7921354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4EFD8-06E2-1BC6-D467-974F015B1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2FA70-1E8F-211D-82BA-AE19D956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C8AE-D129-484F-AD8A-94CD2B2D6A2A}" type="datetime1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0896B-575A-0911-9D74-DCDE5BE93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DE7D-3FBE-A6DA-114B-7339E2F8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291D-8A5A-4157-8457-9E42A47CCB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3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9ABBE5-E089-187A-BE75-74BBAD73C1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8AA067-A0A1-9B3D-A22A-76D4B1D00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DF1B1-028D-1B5C-4B49-B2CFC4B9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524B-D1DF-443C-9392-EFE716F7B87D}" type="datetime1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06ACC-16EE-C954-4F47-0FB7874AF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C66B8-A83D-9F60-8BD6-9C0E878C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291D-8A5A-4157-8457-9E42A47CCB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6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3A86C-ACEF-CF81-B477-346DE69D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F7C8C-946C-3820-DC61-54CECA4B7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42613-1B58-B286-8B88-CAFEF5C2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0E53-8121-4936-857B-2220571525B3}" type="datetime1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72AE-2831-8E42-F6DE-3015ABF71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2F2EE-3614-E6CB-4EA5-CF595866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291D-8A5A-4157-8457-9E42A47CCB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61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E5323-A8A0-BB64-1448-268B107AB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A531C-28D1-DC44-E7E1-F56615591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0B941-E812-77AB-68AC-08E8BEAFC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70EA-F05B-4FDC-86D1-1F1AEE84373D}" type="datetime1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BC833-8DFA-9157-22F7-443FEB9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48D41-5C54-5CF8-CE61-D91E7AF1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291D-8A5A-4157-8457-9E42A47CCB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675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86616-445E-211E-79F5-9AF2E194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9A910-0CD8-A7CD-9EAB-DB628F042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E486B-1B23-D7C9-82BB-030C7DD74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D8C57-B455-2E84-B09C-D501C0EE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DB98-6D6A-45DA-AE0B-93D24605CAEC}" type="datetime1">
              <a:rPr lang="en-US" smtClean="0"/>
              <a:t>3/28/2023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4CA77-2B90-E72F-CD1D-80479F10C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DC3F7-B8B7-60DD-673F-61AAB68D4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291D-8A5A-4157-8457-9E42A47CCB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61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A0B40-1B62-9636-FF32-DFA243DA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6D9C8-4932-DA26-099B-5434F0FEB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AD911-0BC2-ED6A-0759-D58EAA953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04ED9-7904-0053-86C9-6102E1188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AA20D3-E33A-5A37-0479-436B7805A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8BC0C6-8191-0F25-C62C-DBD9EAF1A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F1B3-959A-4538-B57B-CFD91B3F6C98}" type="datetime1">
              <a:rPr lang="en-US" smtClean="0"/>
              <a:t>3/28/2023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7E1C1E-D529-B7A1-A19F-4E960FD13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AA31B5-E19E-5EA9-EA0F-F3A7AFC97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291D-8A5A-4157-8457-9E42A47CCB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9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EDB48-B29C-AC36-9C90-03F05F761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BE019D-5450-9807-AEAE-9D9A118B3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37CC-FCA6-4AC2-8A89-D1D6B9179712}" type="datetime1">
              <a:rPr lang="en-US" smtClean="0"/>
              <a:t>3/28/2023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FE1E0-42A2-A518-CFE9-A01472207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6EB91-721C-8A80-90D2-F63F1E236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291D-8A5A-4157-8457-9E42A47CCB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2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3EAD8C-46A8-05AD-13C4-04B7D52F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0E9C-F946-4CAB-8122-CDFCDFCC4960}" type="datetime1">
              <a:rPr lang="en-US" smtClean="0"/>
              <a:t>3/28/2023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B41F-33DB-F587-B635-DA07A4B0C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8B639-F4DF-0795-873A-5417FD23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291D-8A5A-4157-8457-9E42A47CCB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43833-1486-4BDB-CEEE-4278DA55E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E7FF7-E921-F87A-2EBF-9799E1410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9060D-B207-70E8-3C32-C06931B45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806FD-3F3D-B276-5915-6D981262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CE532-1864-4A6C-8DC9-1EDECCB9BE07}" type="datetime1">
              <a:rPr lang="en-US" smtClean="0"/>
              <a:t>3/28/2023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D4E96-62F2-6853-C522-FBDEDB29E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FBDC8-91A5-5BDD-5537-261604EE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291D-8A5A-4157-8457-9E42A47CCB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8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D5A89-A061-295D-78A2-BE5230CAC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A2275E-AEAC-F06E-727F-3E35C3219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40167-E861-2E24-3A0F-94D94985F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FA144-FA46-E623-30DB-1A228161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EC3F5-ED4B-4766-80D3-C4EDEF6B34E5}" type="datetime1">
              <a:rPr lang="en-US" smtClean="0"/>
              <a:t>3/28/2023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00B6D-7317-9D1C-7C58-9C306B009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CE316-7C87-8D24-DEAC-81C18C87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291D-8A5A-4157-8457-9E42A47CCB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06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FDBF3D-B64C-6DC9-36A5-C43144D0C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6FFCB-2DF5-2E25-56B6-576B3A819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78568-44C8-4DE2-C811-10E9DEDF2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FDF3C-20C4-4DF5-A345-498C581A2923}" type="datetime1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44BB1-1478-D07A-B27E-030F09C573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AEEF1-F1AD-2E08-2699-E1FFF2588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0291D-8A5A-4157-8457-9E42A47CCB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44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1ABCB-0279-C974-5329-60B6DF2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F0291D-8A5A-4157-8457-9E42A47CCB9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BD081E-5B9F-A9C9-B6E1-25F3803EDC2A}"/>
              </a:ext>
            </a:extLst>
          </p:cNvPr>
          <p:cNvSpPr/>
          <p:nvPr/>
        </p:nvSpPr>
        <p:spPr>
          <a:xfrm>
            <a:off x="307775" y="261437"/>
            <a:ext cx="11576450" cy="633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00EF8E5-188F-C690-6555-778112777B25}"/>
              </a:ext>
            </a:extLst>
          </p:cNvPr>
          <p:cNvSpPr txBox="1">
            <a:spLocks/>
          </p:cNvSpPr>
          <p:nvPr/>
        </p:nvSpPr>
        <p:spPr>
          <a:xfrm>
            <a:off x="402373" y="578678"/>
            <a:ext cx="10538168" cy="14773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Drought Outlook and Barney Davis Site Evaluation Update</a:t>
            </a:r>
            <a:b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</a:b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for Corpus Christi City Council </a:t>
            </a:r>
          </a:p>
          <a:p>
            <a:pPr algn="l"/>
            <a:endParaRPr lang="en-US" sz="270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pPr algn="l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pPr algn="l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pPr algn="l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pPr algn="l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Michael Murphy, COO</a:t>
            </a:r>
          </a:p>
          <a:p>
            <a:pPr algn="l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March 28, 2023</a:t>
            </a: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36A8C8CC-A016-A0BB-2917-E6C23CB2B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46" y="4801949"/>
            <a:ext cx="6554629" cy="24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02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1ABCB-0279-C974-5329-60B6DF2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F0291D-8A5A-4157-8457-9E42A47CCB9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BD081E-5B9F-A9C9-B6E1-25F3803EDC2A}"/>
              </a:ext>
            </a:extLst>
          </p:cNvPr>
          <p:cNvSpPr/>
          <p:nvPr/>
        </p:nvSpPr>
        <p:spPr>
          <a:xfrm>
            <a:off x="307775" y="261437"/>
            <a:ext cx="11576450" cy="633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C740836-3584-3133-F4F1-0BDC6C95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385" y="5690715"/>
            <a:ext cx="1969728" cy="115537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25D29008-8AFA-9095-D7EC-A257D63B2816}"/>
              </a:ext>
            </a:extLst>
          </p:cNvPr>
          <p:cNvSpPr txBox="1">
            <a:spLocks/>
          </p:cNvSpPr>
          <p:nvPr/>
        </p:nvSpPr>
        <p:spPr>
          <a:xfrm>
            <a:off x="9141025" y="65327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F0291D-8A5A-4157-8457-9E42A47CCB9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487C5B-5051-0756-073C-69C815F2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Barney Davis Site Assessment Scope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A04DBF8-F47C-BCD7-26DC-59C46329A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737"/>
            <a:ext cx="10515600" cy="4736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Data evaluation.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Developing treated water quality goals.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Environmental permitting analysis at Oso Creek and Oso Bay.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Desalination facility conceptual design including flow diagrams and flow rates.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Budgeting.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Project management.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Technical memorandum. </a:t>
            </a:r>
          </a:p>
        </p:txBody>
      </p:sp>
    </p:spTree>
    <p:extLst>
      <p:ext uri="{BB962C8B-B14F-4D97-AF65-F5344CB8AC3E}">
        <p14:creationId xmlns:p14="http://schemas.microsoft.com/office/powerpoint/2010/main" val="3195871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1ABCB-0279-C974-5329-60B6DF2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F0291D-8A5A-4157-8457-9E42A47CCB9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BD081E-5B9F-A9C9-B6E1-25F3803EDC2A}"/>
              </a:ext>
            </a:extLst>
          </p:cNvPr>
          <p:cNvSpPr/>
          <p:nvPr/>
        </p:nvSpPr>
        <p:spPr>
          <a:xfrm>
            <a:off x="243840" y="261437"/>
            <a:ext cx="11704320" cy="633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A44D7222-E1EA-41E0-A8D4-3B524E495D1F}"/>
              </a:ext>
            </a:extLst>
          </p:cNvPr>
          <p:cNvSpPr txBox="1">
            <a:spLocks/>
          </p:cNvSpPr>
          <p:nvPr/>
        </p:nvSpPr>
        <p:spPr>
          <a:xfrm>
            <a:off x="9141025" y="65327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F0291D-8A5A-4157-8457-9E42A47CCB9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7F3A4CC9-444D-C22E-BEC6-8A0674892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/>
          <a:stretch/>
        </p:blipFill>
        <p:spPr>
          <a:xfrm>
            <a:off x="243840" y="526046"/>
            <a:ext cx="11713373" cy="3764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253929-1E91-313F-61E2-C3056B9EF01E}"/>
              </a:ext>
            </a:extLst>
          </p:cNvPr>
          <p:cNvSpPr txBox="1">
            <a:spLocks/>
          </p:cNvSpPr>
          <p:nvPr/>
        </p:nvSpPr>
        <p:spPr>
          <a:xfrm>
            <a:off x="1109980" y="4277356"/>
            <a:ext cx="9966960" cy="1560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Thank you!</a:t>
            </a: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7DA8A457-6B1A-025E-04BA-EA31C4A62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46" y="4801949"/>
            <a:ext cx="6554629" cy="24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04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BD081E-5B9F-A9C9-B6E1-25F3803EDC2A}"/>
              </a:ext>
            </a:extLst>
          </p:cNvPr>
          <p:cNvSpPr/>
          <p:nvPr/>
        </p:nvSpPr>
        <p:spPr>
          <a:xfrm>
            <a:off x="307775" y="261437"/>
            <a:ext cx="11576450" cy="6335126"/>
          </a:xfrm>
          <a:prstGeom prst="rect">
            <a:avLst/>
          </a:prstGeom>
          <a:solidFill>
            <a:srgbClr val="EDF8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0DB9DCA9-640D-48AE-ADC2-1A78EF5460B8}"/>
              </a:ext>
            </a:extLst>
          </p:cNvPr>
          <p:cNvSpPr txBox="1">
            <a:spLocks/>
          </p:cNvSpPr>
          <p:nvPr/>
        </p:nvSpPr>
        <p:spPr>
          <a:xfrm>
            <a:off x="9141025" y="65327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F0291D-8A5A-4157-8457-9E42A47CCB9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26E1A86-F0D5-B991-5A85-006883F90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7" y="402772"/>
            <a:ext cx="11461639" cy="599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98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1ABCB-0279-C974-5329-60B6DF2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F0291D-8A5A-4157-8457-9E42A47CCB9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BD081E-5B9F-A9C9-B6E1-25F3803EDC2A}"/>
              </a:ext>
            </a:extLst>
          </p:cNvPr>
          <p:cNvSpPr/>
          <p:nvPr/>
        </p:nvSpPr>
        <p:spPr>
          <a:xfrm>
            <a:off x="307775" y="261437"/>
            <a:ext cx="11576450" cy="633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3B44D-2B50-31B2-FFE1-A336F69D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Water Sources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0CDA0D-FEB2-0FAB-1E1C-364C380EF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73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CCW produced an average of 80 million gallons per day (MGD) last fiscal year.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Surface water resources: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Lake Texana (Mary Rhodes Pipeline).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Colorado River (Mary Rhodes Pipeline Phase II).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Nueces River.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Choke Canyon Reservoir (CCR).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Lake Corpus Christi (LCC).</a:t>
            </a: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C740836-3584-3133-F4F1-0BDC6C95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385" y="5690715"/>
            <a:ext cx="1969728" cy="115537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25D29008-8AFA-9095-D7EC-A257D63B2816}"/>
              </a:ext>
            </a:extLst>
          </p:cNvPr>
          <p:cNvSpPr txBox="1">
            <a:spLocks/>
          </p:cNvSpPr>
          <p:nvPr/>
        </p:nvSpPr>
        <p:spPr>
          <a:xfrm>
            <a:off x="9141025" y="65327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F0291D-8A5A-4157-8457-9E42A47CCB9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00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grass, way, scene&#10;&#10;Description automatically generated">
            <a:extLst>
              <a:ext uri="{FF2B5EF4-FFF2-40B4-BE49-F238E27FC236}">
                <a16:creationId xmlns:a16="http://schemas.microsoft.com/office/drawing/2014/main" id="{8D641BD6-13E3-DF86-079A-FD4C96F41C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/>
          <a:stretch/>
        </p:blipFill>
        <p:spPr>
          <a:xfrm>
            <a:off x="6412556" y="-17150"/>
            <a:ext cx="5779445" cy="3501156"/>
          </a:xfrm>
          <a:prstGeom prst="rect">
            <a:avLst/>
          </a:prstGeom>
        </p:spPr>
      </p:pic>
      <p:pic>
        <p:nvPicPr>
          <p:cNvPr id="6" name="Picture 5" descr="A body of water with grass and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096CB98C-1E60-1434-B7E7-19A173E6CE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945" b="-3945"/>
          <a:stretch/>
        </p:blipFill>
        <p:spPr>
          <a:xfrm>
            <a:off x="6412556" y="3466756"/>
            <a:ext cx="5779444" cy="3523689"/>
          </a:xfrm>
          <a:prstGeom prst="rect">
            <a:avLst/>
          </a:prstGeom>
        </p:spPr>
      </p:pic>
      <p:pic>
        <p:nvPicPr>
          <p:cNvPr id="7" name="Picture 6" descr="A train on a bridge over water&#10;&#10;Description automatically generated with low confidence">
            <a:extLst>
              <a:ext uri="{FF2B5EF4-FFF2-40B4-BE49-F238E27FC236}">
                <a16:creationId xmlns:a16="http://schemas.microsoft.com/office/drawing/2014/main" id="{DE18DE6D-36CD-CB1E-558A-4A97AA5A7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589"/>
            <a:ext cx="6411396" cy="3606411"/>
          </a:xfrm>
          <a:prstGeom prst="rect">
            <a:avLst/>
          </a:prstGeom>
        </p:spPr>
      </p:pic>
      <p:pic>
        <p:nvPicPr>
          <p:cNvPr id="8" name="Picture 7" descr="A picture containing sky, outdoor, water, grass&#10;&#10;Description automatically generated">
            <a:extLst>
              <a:ext uri="{FF2B5EF4-FFF2-40B4-BE49-F238E27FC236}">
                <a16:creationId xmlns:a16="http://schemas.microsoft.com/office/drawing/2014/main" id="{35046DB1-0CF5-B6C6-746D-AACF424B6B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" y="-15927"/>
            <a:ext cx="6411396" cy="35011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713296F-1600-B59F-71A9-7C64B780CCEF}"/>
              </a:ext>
            </a:extLst>
          </p:cNvPr>
          <p:cNvSpPr txBox="1">
            <a:spLocks/>
          </p:cNvSpPr>
          <p:nvPr/>
        </p:nvSpPr>
        <p:spPr>
          <a:xfrm>
            <a:off x="65521" y="-218854"/>
            <a:ext cx="3253725" cy="1167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4F4F4F"/>
                </a:solidFill>
                <a:latin typeface="Raleway SemiBold" pitchFamily="2" charset="0"/>
              </a:rPr>
              <a:t>Nueces River</a:t>
            </a:r>
          </a:p>
          <a:p>
            <a:r>
              <a:rPr lang="en-US" sz="2000" b="1" dirty="0">
                <a:solidFill>
                  <a:srgbClr val="4F4F4F"/>
                </a:solidFill>
                <a:latin typeface="Raleway SemiBold" pitchFamily="2" charset="0"/>
              </a:rPr>
              <a:t>Choke Canyon Reservoir</a:t>
            </a:r>
            <a:endParaRPr lang="en-US" sz="2000" b="1" i="1" dirty="0">
              <a:solidFill>
                <a:srgbClr val="4F4F4F"/>
              </a:solidFill>
              <a:latin typeface="Raleway SemiBold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08E22B-AEDC-1D99-0F06-D899673235DA}"/>
              </a:ext>
            </a:extLst>
          </p:cNvPr>
          <p:cNvSpPr txBox="1">
            <a:spLocks/>
          </p:cNvSpPr>
          <p:nvPr/>
        </p:nvSpPr>
        <p:spPr>
          <a:xfrm>
            <a:off x="149627" y="3460054"/>
            <a:ext cx="3663912" cy="134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Raleway SemiBold" pitchFamily="2" charset="0"/>
              </a:rPr>
              <a:t>Nueces River</a:t>
            </a:r>
          </a:p>
          <a:p>
            <a:r>
              <a:rPr lang="en-US" sz="2000" b="1" dirty="0">
                <a:solidFill>
                  <a:schemeClr val="bg1"/>
                </a:solidFill>
                <a:latin typeface="Raleway SemiBold" pitchFamily="2" charset="0"/>
              </a:rPr>
              <a:t>Lake Corpus Christi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B1A0CD-AEDA-A897-3D56-B31CFE2CF27A}"/>
              </a:ext>
            </a:extLst>
          </p:cNvPr>
          <p:cNvSpPr txBox="1">
            <a:spLocks/>
          </p:cNvSpPr>
          <p:nvPr/>
        </p:nvSpPr>
        <p:spPr>
          <a:xfrm>
            <a:off x="10148762" y="-151151"/>
            <a:ext cx="3253725" cy="1167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Raleway SemiBold" pitchFamily="2" charset="0"/>
              </a:rPr>
              <a:t>Colorado River</a:t>
            </a:r>
          </a:p>
          <a:p>
            <a:r>
              <a:rPr lang="en-US" sz="2000" b="1" dirty="0">
                <a:solidFill>
                  <a:schemeClr val="bg1"/>
                </a:solidFill>
                <a:latin typeface="Raleway SemiBold" pitchFamily="2" charset="0"/>
              </a:rPr>
              <a:t>Mary Rhodes II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CE43E9C-2A3C-9554-DE59-6322071225CC}"/>
              </a:ext>
            </a:extLst>
          </p:cNvPr>
          <p:cNvSpPr txBox="1">
            <a:spLocks/>
          </p:cNvSpPr>
          <p:nvPr/>
        </p:nvSpPr>
        <p:spPr>
          <a:xfrm>
            <a:off x="9217735" y="3292864"/>
            <a:ext cx="2914673" cy="1076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4F4F4F"/>
                </a:solidFill>
                <a:latin typeface="Raleway SemiBold" pitchFamily="2" charset="0"/>
              </a:rPr>
              <a:t>Lake Texana</a:t>
            </a:r>
          </a:p>
          <a:p>
            <a:pPr algn="ctr"/>
            <a:r>
              <a:rPr lang="en-US" sz="2000" b="1" dirty="0">
                <a:solidFill>
                  <a:srgbClr val="4F4F4F"/>
                </a:solidFill>
                <a:latin typeface="Raleway SemiBold" pitchFamily="2" charset="0"/>
              </a:rPr>
              <a:t>Mary Rhodes</a:t>
            </a:r>
          </a:p>
        </p:txBody>
      </p:sp>
      <p:pic>
        <p:nvPicPr>
          <p:cNvPr id="2" name="Content Placeholder 5" descr="Apple with solid fill">
            <a:extLst>
              <a:ext uri="{FF2B5EF4-FFF2-40B4-BE49-F238E27FC236}">
                <a16:creationId xmlns:a16="http://schemas.microsoft.com/office/drawing/2014/main" id="{2E8EBC3A-89F4-E941-21F9-D4853A3D4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61845" y="530018"/>
            <a:ext cx="1828800" cy="18288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9F6455-70AE-732F-C468-074313C21381}"/>
              </a:ext>
            </a:extLst>
          </p:cNvPr>
          <p:cNvSpPr txBox="1"/>
          <p:nvPr/>
        </p:nvSpPr>
        <p:spPr>
          <a:xfrm>
            <a:off x="1711877" y="614611"/>
            <a:ext cx="14949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aleway SemiBold" pitchFamily="2" charset="0"/>
              </a:rPr>
              <a:t>Full Capacity: </a:t>
            </a:r>
          </a:p>
          <a:p>
            <a:pPr algn="ctr"/>
            <a:r>
              <a:rPr lang="en-US" sz="1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aleway SemiBold" pitchFamily="2" charset="0"/>
              </a:rPr>
              <a:t>662,821 acre-ft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Content Placeholder 5" descr="Apple with solid fill">
            <a:extLst>
              <a:ext uri="{FF2B5EF4-FFF2-40B4-BE49-F238E27FC236}">
                <a16:creationId xmlns:a16="http://schemas.microsoft.com/office/drawing/2014/main" id="{F6E83E49-2B6D-1929-3437-A6DD2EE44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8467" y="4416808"/>
            <a:ext cx="704088" cy="7040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F07B3B-C104-67C8-A59E-7D06BE965995}"/>
              </a:ext>
            </a:extLst>
          </p:cNvPr>
          <p:cNvSpPr txBox="1"/>
          <p:nvPr/>
        </p:nvSpPr>
        <p:spPr>
          <a:xfrm>
            <a:off x="-239888" y="4546537"/>
            <a:ext cx="3441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0" dirty="0">
                <a:solidFill>
                  <a:schemeClr val="bg1"/>
                </a:solidFill>
                <a:effectLst/>
                <a:latin typeface="Raleway SemiBold" pitchFamily="2" charset="0"/>
              </a:rPr>
              <a:t>Full Capacity: </a:t>
            </a:r>
          </a:p>
          <a:p>
            <a:pPr algn="ctr"/>
            <a:r>
              <a:rPr lang="en-US" sz="1400" i="0" dirty="0">
                <a:solidFill>
                  <a:schemeClr val="bg1"/>
                </a:solidFill>
                <a:effectLst/>
                <a:latin typeface="Raleway SemiBold" pitchFamily="2" charset="0"/>
              </a:rPr>
              <a:t>256,339 acre-ft </a:t>
            </a:r>
            <a:endParaRPr lang="en-US" sz="1400" dirty="0">
              <a:solidFill>
                <a:schemeClr val="bg1"/>
              </a:solidFill>
              <a:latin typeface="Raleway Semi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07443-CC08-FC25-BA35-09435B395F1E}"/>
              </a:ext>
            </a:extLst>
          </p:cNvPr>
          <p:cNvSpPr txBox="1"/>
          <p:nvPr/>
        </p:nvSpPr>
        <p:spPr>
          <a:xfrm>
            <a:off x="8955844" y="4034159"/>
            <a:ext cx="34417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aleway SemiBold" pitchFamily="2" charset="0"/>
              </a:rPr>
              <a:t>Full Capacity: </a:t>
            </a:r>
          </a:p>
          <a:p>
            <a:pPr algn="ctr"/>
            <a:r>
              <a:rPr lang="en-US" sz="14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aleway SemiBold" pitchFamily="2" charset="0"/>
              </a:rPr>
              <a:t>158,975 acre-ft</a:t>
            </a:r>
          </a:p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Contract Amount: 31,440 acre-ft</a:t>
            </a:r>
            <a:r>
              <a:rPr lang="en-US" sz="14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aleway SemiBold" pitchFamily="2" charset="0"/>
              </a:rPr>
              <a:t>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</p:txBody>
      </p:sp>
      <p:pic>
        <p:nvPicPr>
          <p:cNvPr id="18" name="Content Placeholder 5" descr="Apple with solid fill">
            <a:extLst>
              <a:ext uri="{FF2B5EF4-FFF2-40B4-BE49-F238E27FC236}">
                <a16:creationId xmlns:a16="http://schemas.microsoft.com/office/drawing/2014/main" id="{3BC87477-A785-3979-D705-7E63AA6B16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71906" y="4343614"/>
            <a:ext cx="429768" cy="4297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A2B36C-D76A-67A0-F63E-B5D89B83418D}"/>
              </a:ext>
            </a:extLst>
          </p:cNvPr>
          <p:cNvSpPr txBox="1"/>
          <p:nvPr/>
        </p:nvSpPr>
        <p:spPr>
          <a:xfrm>
            <a:off x="10036374" y="728537"/>
            <a:ext cx="22450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0" dirty="0">
                <a:solidFill>
                  <a:schemeClr val="bg1"/>
                </a:solidFill>
                <a:effectLst/>
                <a:latin typeface="Raleway SemiBold" pitchFamily="2" charset="0"/>
              </a:rPr>
              <a:t>Run of the river </a:t>
            </a:r>
          </a:p>
          <a:p>
            <a:pPr algn="ctr"/>
            <a:r>
              <a:rPr lang="en-US" sz="1400" i="0" dirty="0">
                <a:solidFill>
                  <a:schemeClr val="bg1"/>
                </a:solidFill>
                <a:effectLst/>
                <a:latin typeface="Raleway SemiBold" pitchFamily="2" charset="0"/>
              </a:rPr>
              <a:t>Water Rights: </a:t>
            </a:r>
          </a:p>
          <a:p>
            <a:pPr algn="ctr"/>
            <a:r>
              <a:rPr lang="en-US" sz="1400" i="0" dirty="0">
                <a:solidFill>
                  <a:schemeClr val="bg1"/>
                </a:solidFill>
                <a:effectLst/>
                <a:latin typeface="Raleway SemiBold" pitchFamily="2" charset="0"/>
              </a:rPr>
              <a:t>35,000 acre-ft </a:t>
            </a:r>
            <a:endParaRPr lang="en-US" sz="1400" dirty="0">
              <a:solidFill>
                <a:schemeClr val="bg1"/>
              </a:solidFill>
              <a:latin typeface="Raleway SemiBold" pitchFamily="2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BA8D35C-0C82-EAC0-65FC-BBEE561DE4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394" y="5581258"/>
            <a:ext cx="2283126" cy="1339198"/>
          </a:xfrm>
          <a:prstGeom prst="rect">
            <a:avLst/>
          </a:prstGeom>
        </p:spPr>
      </p:pic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28ED814D-616D-C461-E20B-0910CAA9E054}"/>
              </a:ext>
            </a:extLst>
          </p:cNvPr>
          <p:cNvSpPr txBox="1">
            <a:spLocks/>
          </p:cNvSpPr>
          <p:nvPr/>
        </p:nvSpPr>
        <p:spPr>
          <a:xfrm>
            <a:off x="9141025" y="65327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F0291D-8A5A-4157-8457-9E42A47CCB9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Content Placeholder 5" descr="Apple with solid fill">
            <a:extLst>
              <a:ext uri="{FF2B5EF4-FFF2-40B4-BE49-F238E27FC236}">
                <a16:creationId xmlns:a16="http://schemas.microsoft.com/office/drawing/2014/main" id="{40D7687C-E294-E6C0-A7CD-D322ECB5B2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82857" y="948498"/>
            <a:ext cx="429768" cy="429768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DAF98AAE-38BC-273E-F8A2-026E417FA772}"/>
              </a:ext>
            </a:extLst>
          </p:cNvPr>
          <p:cNvSpPr/>
          <p:nvPr/>
        </p:nvSpPr>
        <p:spPr>
          <a:xfrm rot="18882584">
            <a:off x="10312193" y="1112954"/>
            <a:ext cx="134279" cy="9247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7636A465-3796-701E-DCB9-109195129A25}"/>
              </a:ext>
            </a:extLst>
          </p:cNvPr>
          <p:cNvSpPr/>
          <p:nvPr/>
        </p:nvSpPr>
        <p:spPr>
          <a:xfrm rot="16773276">
            <a:off x="8886021" y="4499308"/>
            <a:ext cx="147902" cy="15606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46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1ABCB-0279-C974-5329-60B6DF2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F0291D-8A5A-4157-8457-9E42A47CCB9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BD081E-5B9F-A9C9-B6E1-25F3803EDC2A}"/>
              </a:ext>
            </a:extLst>
          </p:cNvPr>
          <p:cNvSpPr/>
          <p:nvPr/>
        </p:nvSpPr>
        <p:spPr>
          <a:xfrm>
            <a:off x="307775" y="261437"/>
            <a:ext cx="11576450" cy="633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3B44D-2B50-31B2-FFE1-A336F69D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Recharge Zones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C740836-3584-3133-F4F1-0BDC6C95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385" y="5690715"/>
            <a:ext cx="1969728" cy="115537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25D29008-8AFA-9095-D7EC-A257D63B2816}"/>
              </a:ext>
            </a:extLst>
          </p:cNvPr>
          <p:cNvSpPr txBox="1">
            <a:spLocks/>
          </p:cNvSpPr>
          <p:nvPr/>
        </p:nvSpPr>
        <p:spPr>
          <a:xfrm>
            <a:off x="9141025" y="65327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F0291D-8A5A-4157-8457-9E42A47CCB9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" name="Content Placeholder 12" descr="Map&#10;&#10;Description automatically generated">
            <a:extLst>
              <a:ext uri="{FF2B5EF4-FFF2-40B4-BE49-F238E27FC236}">
                <a16:creationId xmlns:a16="http://schemas.microsoft.com/office/drawing/2014/main" id="{878CBB5F-29BA-AAA2-3B35-303C4EE9C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12" y="1101820"/>
            <a:ext cx="8290073" cy="5473788"/>
          </a:xfrm>
          <a:ln>
            <a:solidFill>
              <a:srgbClr val="00A7EF"/>
            </a:solidFill>
          </a:ln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F26B9962-CC85-6723-3DDE-89D2502EA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7348" y="367523"/>
            <a:ext cx="3550888" cy="2708304"/>
          </a:xfrm>
          <a:prstGeom prst="rect">
            <a:avLst/>
          </a:prstGeom>
          <a:ln>
            <a:solidFill>
              <a:srgbClr val="00A7EF"/>
            </a:solidFill>
          </a:ln>
        </p:spPr>
      </p:pic>
    </p:spTree>
    <p:extLst>
      <p:ext uri="{BB962C8B-B14F-4D97-AF65-F5344CB8AC3E}">
        <p14:creationId xmlns:p14="http://schemas.microsoft.com/office/powerpoint/2010/main" val="1786645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1ABCB-0279-C974-5329-60B6DF2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F0291D-8A5A-4157-8457-9E42A47CCB9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BD081E-5B9F-A9C9-B6E1-25F3803EDC2A}"/>
              </a:ext>
            </a:extLst>
          </p:cNvPr>
          <p:cNvSpPr/>
          <p:nvPr/>
        </p:nvSpPr>
        <p:spPr>
          <a:xfrm>
            <a:off x="307775" y="261437"/>
            <a:ext cx="11576450" cy="633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3B44D-2B50-31B2-FFE1-A336F69D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Ongoing Drought in Texas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C740836-3584-3133-F4F1-0BDC6C95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385" y="5690715"/>
            <a:ext cx="1969728" cy="115537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25D29008-8AFA-9095-D7EC-A257D63B2816}"/>
              </a:ext>
            </a:extLst>
          </p:cNvPr>
          <p:cNvSpPr txBox="1">
            <a:spLocks/>
          </p:cNvSpPr>
          <p:nvPr/>
        </p:nvSpPr>
        <p:spPr>
          <a:xfrm>
            <a:off x="9141025" y="65327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F0291D-8A5A-4157-8457-9E42A47CCB9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773DCE-56FD-21C5-92A6-ED5691C6F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1686" y="1148560"/>
            <a:ext cx="7053943" cy="5380125"/>
          </a:xfrm>
          <a:prstGeom prst="rect">
            <a:avLst/>
          </a:prstGeom>
          <a:ln>
            <a:solidFill>
              <a:srgbClr val="00A7EF"/>
            </a:solidFill>
          </a:ln>
        </p:spPr>
      </p:pic>
    </p:spTree>
    <p:extLst>
      <p:ext uri="{BB962C8B-B14F-4D97-AF65-F5344CB8AC3E}">
        <p14:creationId xmlns:p14="http://schemas.microsoft.com/office/powerpoint/2010/main" val="2060826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1ABCB-0279-C974-5329-60B6DF2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F0291D-8A5A-4157-8457-9E42A47CCB9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BD081E-5B9F-A9C9-B6E1-25F3803EDC2A}"/>
              </a:ext>
            </a:extLst>
          </p:cNvPr>
          <p:cNvSpPr/>
          <p:nvPr/>
        </p:nvSpPr>
        <p:spPr>
          <a:xfrm>
            <a:off x="307775" y="261437"/>
            <a:ext cx="11576450" cy="633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C740836-3584-3133-F4F1-0BDC6C95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385" y="5690715"/>
            <a:ext cx="1969728" cy="115537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25D29008-8AFA-9095-D7EC-A257D63B2816}"/>
              </a:ext>
            </a:extLst>
          </p:cNvPr>
          <p:cNvSpPr txBox="1">
            <a:spLocks/>
          </p:cNvSpPr>
          <p:nvPr/>
        </p:nvSpPr>
        <p:spPr>
          <a:xfrm>
            <a:off x="9141025" y="65327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F0291D-8A5A-4157-8457-9E42A47CCB9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B22910F-4398-41B3-5FDA-983729ADA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6" y="1206310"/>
            <a:ext cx="10933007" cy="47725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2487C5B-5051-0756-073C-69C815F2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National Weather Service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24C7B4-A98E-DB9E-7950-38B4333DE90C}"/>
              </a:ext>
            </a:extLst>
          </p:cNvPr>
          <p:cNvSpPr txBox="1"/>
          <p:nvPr/>
        </p:nvSpPr>
        <p:spPr>
          <a:xfrm>
            <a:off x="3701143" y="6077239"/>
            <a:ext cx="4778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https://www.weather.gov/crp/drought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46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1ABCB-0279-C974-5329-60B6DF2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F0291D-8A5A-4157-8457-9E42A47CCB9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BD081E-5B9F-A9C9-B6E1-25F3803EDC2A}"/>
              </a:ext>
            </a:extLst>
          </p:cNvPr>
          <p:cNvSpPr/>
          <p:nvPr/>
        </p:nvSpPr>
        <p:spPr>
          <a:xfrm>
            <a:off x="307775" y="261437"/>
            <a:ext cx="11576450" cy="633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45F60DFD-6E02-4A7A-B48A-49FEE3DBC6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3915481"/>
              </p:ext>
            </p:extLst>
          </p:nvPr>
        </p:nvGraphicFramePr>
        <p:xfrm>
          <a:off x="307775" y="261437"/>
          <a:ext cx="11576450" cy="6335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C740836-3584-3133-F4F1-0BDC6C955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385" y="5690715"/>
            <a:ext cx="1969728" cy="115537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25D29008-8AFA-9095-D7EC-A257D63B2816}"/>
              </a:ext>
            </a:extLst>
          </p:cNvPr>
          <p:cNvSpPr txBox="1">
            <a:spLocks/>
          </p:cNvSpPr>
          <p:nvPr/>
        </p:nvSpPr>
        <p:spPr>
          <a:xfrm>
            <a:off x="9141025" y="65327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F0291D-8A5A-4157-8457-9E42A47CCB9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859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1ABCB-0279-C974-5329-60B6DF2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F0291D-8A5A-4157-8457-9E42A47CCB9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BD081E-5B9F-A9C9-B6E1-25F3803EDC2A}"/>
              </a:ext>
            </a:extLst>
          </p:cNvPr>
          <p:cNvSpPr/>
          <p:nvPr/>
        </p:nvSpPr>
        <p:spPr>
          <a:xfrm>
            <a:off x="307775" y="261437"/>
            <a:ext cx="11576450" cy="633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C740836-3584-3133-F4F1-0BDC6C95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385" y="5690715"/>
            <a:ext cx="1969728" cy="115537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25D29008-8AFA-9095-D7EC-A257D63B2816}"/>
              </a:ext>
            </a:extLst>
          </p:cNvPr>
          <p:cNvSpPr txBox="1">
            <a:spLocks/>
          </p:cNvSpPr>
          <p:nvPr/>
        </p:nvSpPr>
        <p:spPr>
          <a:xfrm>
            <a:off x="9141025" y="65327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F0291D-8A5A-4157-8457-9E42A47CCB9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487C5B-5051-0756-073C-69C815F2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Barney Davis Site Evaluation Update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FED3618-640B-2171-0E3A-AC6023FB7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9524" y="1483736"/>
            <a:ext cx="3971925" cy="46230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HDR site assessment is underway.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Target Capacity: 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 20 MGD.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Project is located near the Barney Davis power facility.</a:t>
            </a: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07C01059-85D1-441C-6049-DE6B9718B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462088"/>
            <a:ext cx="6612154" cy="4894262"/>
          </a:xfrm>
          <a:prstGeom prst="rect">
            <a:avLst/>
          </a:prstGeom>
          <a:ln>
            <a:solidFill>
              <a:srgbClr val="00A7EF"/>
            </a:solidFill>
          </a:ln>
        </p:spPr>
      </p:pic>
    </p:spTree>
    <p:extLst>
      <p:ext uri="{BB962C8B-B14F-4D97-AF65-F5344CB8AC3E}">
        <p14:creationId xmlns:p14="http://schemas.microsoft.com/office/powerpoint/2010/main" val="2142033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4812</TotalTime>
  <Words>260</Words>
  <Application>Microsoft Office PowerPoint</Application>
  <PresentationFormat>Widescreen</PresentationFormat>
  <Paragraphs>85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Railway</vt:lpstr>
      <vt:lpstr>Raleway SemiBold</vt:lpstr>
      <vt:lpstr>Office Theme</vt:lpstr>
      <vt:lpstr>PowerPoint Presentation</vt:lpstr>
      <vt:lpstr>PowerPoint Presentation</vt:lpstr>
      <vt:lpstr>Water Sources</vt:lpstr>
      <vt:lpstr>PowerPoint Presentation</vt:lpstr>
      <vt:lpstr>Recharge Zones</vt:lpstr>
      <vt:lpstr>Ongoing Drought in Texas</vt:lpstr>
      <vt:lpstr>National Weather Service Update</vt:lpstr>
      <vt:lpstr>PowerPoint Presentation</vt:lpstr>
      <vt:lpstr>Barney Davis Site Evaluation Update</vt:lpstr>
      <vt:lpstr>Barney Davis Site Assessment Scope</vt:lpstr>
      <vt:lpstr>PowerPoint Presentation</vt:lpstr>
    </vt:vector>
  </TitlesOfParts>
  <Company>City of Corpus Christi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Hawkins</dc:creator>
  <cp:lastModifiedBy>Adrianna Escamilla</cp:lastModifiedBy>
  <cp:revision>58</cp:revision>
  <cp:lastPrinted>2023-01-18T19:38:40Z</cp:lastPrinted>
  <dcterms:created xsi:type="dcterms:W3CDTF">2022-09-28T18:59:05Z</dcterms:created>
  <dcterms:modified xsi:type="dcterms:W3CDTF">2023-03-28T15:45:43Z</dcterms:modified>
</cp:coreProperties>
</file>