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5" r:id="rId5"/>
    <p:sldId id="329" r:id="rId6"/>
    <p:sldId id="299" r:id="rId7"/>
    <p:sldId id="309" r:id="rId8"/>
    <p:sldId id="314" r:id="rId9"/>
    <p:sldId id="315" r:id="rId10"/>
    <p:sldId id="313" r:id="rId11"/>
    <p:sldId id="316" r:id="rId12"/>
    <p:sldId id="317" r:id="rId13"/>
    <p:sldId id="330" r:id="rId14"/>
    <p:sldId id="318" r:id="rId15"/>
    <p:sldId id="326" r:id="rId16"/>
    <p:sldId id="319" r:id="rId17"/>
    <p:sldId id="292" r:id="rId18"/>
    <p:sldId id="320" r:id="rId19"/>
    <p:sldId id="327" r:id="rId20"/>
    <p:sldId id="328" r:id="rId21"/>
    <p:sldId id="32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Hawkins" initials="EH" lastIdx="2" clrIdx="0">
    <p:extLst>
      <p:ext uri="{19B8F6BF-5375-455C-9EA6-DF929625EA0E}">
        <p15:presenceInfo xmlns:p15="http://schemas.microsoft.com/office/powerpoint/2012/main" userId="S::ErinH@cctexas.com::2699eaa8-84b3-47cd-8823-c7fdc9369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00A7EF"/>
    <a:srgbClr val="0067A2"/>
    <a:srgbClr val="C2D1EC"/>
    <a:srgbClr val="797979"/>
    <a:srgbClr val="FF4900"/>
    <a:srgbClr val="979797"/>
    <a:srgbClr val="FB8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83" autoAdjust="0"/>
  </p:normalViewPr>
  <p:slideViewPr>
    <p:cSldViewPr snapToGrid="0">
      <p:cViewPr varScale="1">
        <p:scale>
          <a:sx n="81" d="100"/>
          <a:sy n="81" d="100"/>
        </p:scale>
        <p:origin x="11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 </a:t>
            </a:r>
          </a:p>
        </c:rich>
      </c:tx>
      <c:layout>
        <c:manualLayout>
          <c:xMode val="edge"/>
          <c:yMode val="edge"/>
          <c:x val="0.169567763733480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09835874946011"/>
          <c:y val="3.396558902411867E-2"/>
          <c:w val="0.87690169713873345"/>
          <c:h val="0.74046472132159946"/>
        </c:manualLayout>
      </c:layout>
      <c:barChart>
        <c:barDir val="col"/>
        <c:grouping val="stacked"/>
        <c:varyColors val="0"/>
        <c:ser>
          <c:idx val="0"/>
          <c:order val="0"/>
          <c:tx>
            <c:v>30% - 40%</c:v>
          </c:tx>
          <c:spPr>
            <a:ln>
              <a:solidFill>
                <a:srgbClr val="0070C0"/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1200</c:v>
                </c:pt>
                <c:pt idx="1">
                  <c:v>1200</c:v>
                </c:pt>
                <c:pt idx="2">
                  <c:v>1200</c:v>
                </c:pt>
                <c:pt idx="3">
                  <c:v>1200</c:v>
                </c:pt>
                <c:pt idx="4">
                  <c:v>1200</c:v>
                </c:pt>
                <c:pt idx="5">
                  <c:v>1200</c:v>
                </c:pt>
                <c:pt idx="6">
                  <c:v>1200</c:v>
                </c:pt>
                <c:pt idx="7">
                  <c:v>1200</c:v>
                </c:pt>
                <c:pt idx="8">
                  <c:v>1200</c:v>
                </c:pt>
                <c:pt idx="9">
                  <c:v>1200</c:v>
                </c:pt>
                <c:pt idx="10">
                  <c:v>1200</c:v>
                </c:pt>
                <c:pt idx="1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1-4088-9279-81762F19D530}"/>
            </c:ext>
          </c:extLst>
        </c:ser>
        <c:ser>
          <c:idx val="1"/>
          <c:order val="1"/>
          <c:tx>
            <c:v>40% - 70%</c:v>
          </c:tx>
          <c:spPr>
            <a:pattFill prst="pct3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1300</c:v>
                </c:pt>
                <c:pt idx="1">
                  <c:v>1300</c:v>
                </c:pt>
                <c:pt idx="2">
                  <c:v>2300</c:v>
                </c:pt>
                <c:pt idx="3">
                  <c:v>2300</c:v>
                </c:pt>
                <c:pt idx="4">
                  <c:v>22300</c:v>
                </c:pt>
                <c:pt idx="5">
                  <c:v>21800</c:v>
                </c:pt>
                <c:pt idx="6">
                  <c:v>3300</c:v>
                </c:pt>
                <c:pt idx="7">
                  <c:v>3800</c:v>
                </c:pt>
                <c:pt idx="8">
                  <c:v>10300</c:v>
                </c:pt>
                <c:pt idx="9">
                  <c:v>7800</c:v>
                </c:pt>
                <c:pt idx="10">
                  <c:v>2800</c:v>
                </c:pt>
                <c:pt idx="11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1-4088-9279-81762F19D530}"/>
            </c:ext>
          </c:extLst>
        </c:ser>
        <c:ser>
          <c:idx val="2"/>
          <c:order val="2"/>
          <c:tx>
            <c:v>&gt;70%</c:v>
          </c:tx>
          <c:spPr>
            <a:ln>
              <a:solidFill>
                <a:srgbClr val="92D050"/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800</c:v>
                </c:pt>
                <c:pt idx="5">
                  <c:v>1300</c:v>
                </c:pt>
                <c:pt idx="6">
                  <c:v>800</c:v>
                </c:pt>
                <c:pt idx="7">
                  <c:v>300</c:v>
                </c:pt>
                <c:pt idx="8">
                  <c:v>15800</c:v>
                </c:pt>
                <c:pt idx="9">
                  <c:v>9800</c:v>
                </c:pt>
                <c:pt idx="10">
                  <c:v>3800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1-4088-9279-81762F19D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057328"/>
        <c:axId val="125059504"/>
      </c:barChart>
      <c:catAx>
        <c:axId val="12505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5059504"/>
        <c:crosses val="autoZero"/>
        <c:auto val="1"/>
        <c:lblAlgn val="ctr"/>
        <c:lblOffset val="100"/>
        <c:noMultiLvlLbl val="0"/>
      </c:catAx>
      <c:valAx>
        <c:axId val="125059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Acre</a:t>
                </a:r>
                <a:r>
                  <a:rPr lang="en-US" dirty="0"/>
                  <a:t> </a:t>
                </a:r>
                <a:r>
                  <a:rPr lang="en-US" sz="1200" dirty="0"/>
                  <a:t>Fett (AF)</a:t>
                </a:r>
              </a:p>
            </c:rich>
          </c:tx>
          <c:layout>
            <c:manualLayout>
              <c:xMode val="edge"/>
              <c:yMode val="edge"/>
              <c:x val="1.6420396026446061E-2"/>
              <c:y val="0.328926459450785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5057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 i="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Pass-thru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_(* #,##0_);_(* \(#,##0\);_(* "-"??_);_(@_)</c:formatCode>
                <c:ptCount val="12"/>
                <c:pt idx="0">
                  <c:v>2500</c:v>
                </c:pt>
                <c:pt idx="1">
                  <c:v>2500</c:v>
                </c:pt>
                <c:pt idx="2">
                  <c:v>3500</c:v>
                </c:pt>
                <c:pt idx="3">
                  <c:v>3500</c:v>
                </c:pt>
                <c:pt idx="4">
                  <c:v>23500</c:v>
                </c:pt>
                <c:pt idx="5">
                  <c:v>23000</c:v>
                </c:pt>
                <c:pt idx="6">
                  <c:v>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5-48D4-95BF-3208ED4455D0}"/>
            </c:ext>
          </c:extLst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Measured System Inflows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_(* #,##0_);_(* \(#,##0\);_(* "-"??_);_(@_)</c:formatCode>
                <c:ptCount val="12"/>
                <c:pt idx="0">
                  <c:v>43</c:v>
                </c:pt>
                <c:pt idx="1">
                  <c:v>27</c:v>
                </c:pt>
                <c:pt idx="2">
                  <c:v>16</c:v>
                </c:pt>
                <c:pt idx="3">
                  <c:v>30</c:v>
                </c:pt>
                <c:pt idx="4">
                  <c:v>159</c:v>
                </c:pt>
                <c:pt idx="5" formatCode="0">
                  <c:v>0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5-48D4-95BF-3208ED4455D0}"/>
            </c:ext>
          </c:extLst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Pass-thru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_(* #,##0_);_(* \(#,##0\);_(* "-"??_);_(@_)</c:formatCode>
                <c:ptCount val="12"/>
                <c:pt idx="0">
                  <c:v>43</c:v>
                </c:pt>
                <c:pt idx="1">
                  <c:v>27</c:v>
                </c:pt>
                <c:pt idx="2">
                  <c:v>16</c:v>
                </c:pt>
                <c:pt idx="3">
                  <c:v>30</c:v>
                </c:pt>
                <c:pt idx="4">
                  <c:v>159</c:v>
                </c:pt>
                <c:pt idx="5" formatCode="0">
                  <c:v>0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5-48D4-95BF-3208ED445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807741216"/>
        <c:axId val="1807750368"/>
      </c:barChart>
      <c:lineChart>
        <c:grouping val="standard"/>
        <c:varyColors val="0"/>
        <c:ser>
          <c:idx val="2"/>
          <c:order val="3"/>
          <c:tx>
            <c:strRef>
              <c:f>Sheet1!$B$1</c:f>
              <c:strCache>
                <c:ptCount val="1"/>
                <c:pt idx="0">
                  <c:v>Combined Reservoir % Capacity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75-48D4-95BF-3208ED4455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5-48D4-95BF-3208ED4455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75-48D4-95BF-3208ED4455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75-48D4-95BF-3208ED4455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75-48D4-95BF-3208ED4455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51.9</c:v>
                </c:pt>
                <c:pt idx="1">
                  <c:v>50.7</c:v>
                </c:pt>
                <c:pt idx="2">
                  <c:v>49</c:v>
                </c:pt>
                <c:pt idx="3">
                  <c:v>46.9</c:v>
                </c:pt>
                <c:pt idx="4">
                  <c:v>44.4</c:v>
                </c:pt>
                <c:pt idx="5">
                  <c:v>41.4</c:v>
                </c:pt>
                <c:pt idx="6">
                  <c:v>37.799999999999997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B75-48D4-95BF-3208ED445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720832"/>
        <c:axId val="1807736224"/>
      </c:lineChart>
      <c:catAx>
        <c:axId val="18077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750368"/>
        <c:crosses val="autoZero"/>
        <c:auto val="1"/>
        <c:lblAlgn val="ctr"/>
        <c:lblOffset val="100"/>
        <c:noMultiLvlLbl val="0"/>
      </c:catAx>
      <c:valAx>
        <c:axId val="180775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ACRE-FT</a:t>
                </a:r>
              </a:p>
            </c:rich>
          </c:tx>
          <c:layout>
            <c:manualLayout>
              <c:xMode val="edge"/>
              <c:yMode val="edge"/>
              <c:x val="0.1250000335540534"/>
              <c:y val="0.38874130577749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741216"/>
        <c:crosses val="autoZero"/>
        <c:crossBetween val="between"/>
      </c:valAx>
      <c:valAx>
        <c:axId val="1807736224"/>
        <c:scaling>
          <c:orientation val="minMax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COMBINED RESERVOIR CAPACITY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720832"/>
        <c:crosses val="max"/>
        <c:crossBetween val="between"/>
      </c:valAx>
      <c:catAx>
        <c:axId val="1807720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77362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0.12531</cdr:x>
      <cdr:y>0.29928</cdr:y>
    </cdr:from>
    <cdr:to>
      <cdr:x>0.41841</cdr:x>
      <cdr:y>0.56273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0857" y="1219200"/>
          <a:ext cx="2036881" cy="107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Total Year Targets</a:t>
          </a:r>
        </a:p>
        <a:p xmlns:a="http://schemas.openxmlformats.org/drawingml/2006/main">
          <a:r>
            <a:rPr lang="en-US" sz="1200" dirty="0"/>
            <a:t>&gt;70%           138,000 AF</a:t>
          </a:r>
        </a:p>
        <a:p xmlns:a="http://schemas.openxmlformats.org/drawingml/2006/main">
          <a:r>
            <a:rPr lang="en-US" sz="1200" dirty="0"/>
            <a:t>40% - 70%    97,000 AF</a:t>
          </a:r>
        </a:p>
        <a:p xmlns:a="http://schemas.openxmlformats.org/drawingml/2006/main">
          <a:r>
            <a:rPr lang="en-US" sz="1200" dirty="0"/>
            <a:t>30% - 40%    14,400 AF</a:t>
          </a:r>
        </a:p>
        <a:p xmlns:a="http://schemas.openxmlformats.org/drawingml/2006/main">
          <a:r>
            <a:rPr lang="en-US" sz="1200" b="1" dirty="0"/>
            <a:t>&lt;30% = 0 AF</a:t>
          </a:r>
        </a:p>
        <a:p xmlns:a="http://schemas.openxmlformats.org/drawingml/2006/main"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42A8DA-FE54-419D-B752-2FDFAB29B2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B764EF-20B6-448B-A2E7-DD1E11CD1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0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64EF-20B6-448B-A2E7-DD1E11CD10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6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C189F14-C769-46BE-9151-71A2C5E6607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29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64EF-20B6-448B-A2E7-DD1E11CD10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9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64EF-20B6-448B-A2E7-DD1E11CD10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6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180D-17A7-4477-A6BD-C60AF2797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9388A-536B-4470-AF5C-8F294455B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4F79-C0EA-4F21-95F4-456E17F1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8C0-7545-4A2E-B8B5-2721195F6926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FC79-F2AF-4288-A373-A2563168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BA0D6-73EC-4E6C-B774-624D0A8B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3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922E-5FD5-4B07-9FE6-1BED8404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53C9D-E8BA-430A-A4CC-8F050BB90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9CBA-FA0D-43FD-976A-323DC734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7036-A780-42FA-89F8-7F569C492310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CB9E-3980-4030-B0ED-AE5FB237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67AB4-3849-4589-896D-E699727B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7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A2F8C-ED11-481D-B720-2C27EA9B8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18A02-D6FF-4BF3-880E-B00B1840F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3BA89-0512-47BF-920F-1A0B5B89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C75C-9CC8-42DE-946D-DE36559722A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86FDF-9A2B-498B-86DC-6AAA2D75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FF9E-7BA3-4BE5-B9C6-99CEAD52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15B9-B37A-48F6-B272-EB21185D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4E2F-21C8-40B5-86E2-3D62E73E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67501-B923-4045-8B61-3352429F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CD4-3D2A-4370-8480-8210924C791F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EB54-9AE4-401B-9ECD-9C250FD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8D44-8A77-4D9B-B88D-676AB919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3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D146-CD34-41EA-8970-CB17382C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DA7CB-BB10-418E-95DA-312244E7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EE8D3-360E-404A-8AC8-6F96CC0D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6B-890C-49F3-858C-8A9FC510D431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6BD74-9FB9-4867-A414-C3C446CF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5AE1-D548-44A3-9DCD-BEDA096E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A443-1F54-48E0-B8CB-39BAE512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5B55D-53B3-4AA0-B1F1-E6B965B50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C6A1B-0D2D-4DA1-9DF2-5A3C70987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911C0-42AC-4EE6-BC6D-01F1A3D2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4F0-373C-4B06-B3A0-E6023A0B0548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D341D-94C9-41CA-82DF-9C035E22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6208C-C585-42AF-960C-794D9595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C4C8-F635-49CB-84DA-D7ABFB8F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A8C63-4121-4675-8B3B-7E68A8C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BFD93-A939-4A53-B3D0-B0F56188C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17C16-FD8E-4385-A347-F534FEDC8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6C8AA-B3E7-42AC-BF19-92300FC33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413B4-5B07-4284-B53C-3168385B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A1E-0EFF-4897-9307-685C116422C1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F9958-9A7D-4030-9948-2EBF4472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3B782-6B29-4BA8-85F9-49194DDA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2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0C6B-1697-4D51-A1B5-73AFE889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03421-51FC-4136-A0A3-8F73E312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9B76-4B71-4F20-BC91-6981EC4EA13E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1C1D0-D9EE-4122-82EE-0B5CBF0C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BED24-25B7-48D6-99B8-53815572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6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91B07-2AC0-4894-A0D8-80CCEB92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95-697E-4EA8-9FD4-C8E6D93403F8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C8299-8032-4FA7-9449-73D529E2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F2E3B-AA21-472C-AC35-BA5B1F77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5DB8-17FC-4F2F-A4F1-BD5C1D76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07C90-FCA8-441D-BD8B-36E0936FF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CF15F-BEED-4AB9-A224-93E39943A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FA175-0A12-454F-9CDC-9D41C319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CF81-46B2-4A23-A6E4-8CEC55DEDAAB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6BD07-926A-4A43-8C3B-149F7E44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C370C-9297-4844-B00F-0907CC4B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1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8D94-515F-4379-BA7D-E3BE7BCA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B6D3A-D442-4537-BD58-CA22DC1DC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874F1-23F4-4F16-94A4-75BC91AFC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B1048-EAD6-4DF6-B67D-E28A1119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000C-AAE2-4389-9B32-A788251533C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A39C9-6F20-47ED-8CBF-E59BC414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ED72E-C54F-4C4C-8C47-38DECBE5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7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9FFC6-78E6-4169-B58E-3E989980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34DE2-37C3-4171-8FC4-59906E363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73322-CFEA-42EC-815E-5C8C0CD9E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047D-1658-432B-96DC-C3E206431D24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4E0A-B647-4910-87FD-243F42EF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0B93-6F29-427D-B814-94E9EC4F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090E-89CF-4C45-A4A1-A932AC3E4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2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eces-ra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3DA4-FD8F-4C1C-9221-EA8F0B1C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18" y="5136674"/>
            <a:ext cx="11039764" cy="14104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Texas Commission on Environmental Quality 2001 Agreed Order Briefing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Corpus Christi City Council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August 23, 2022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86ED7D98-7551-CEB6-103C-E5960A57F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617" y="196093"/>
            <a:ext cx="14307234" cy="5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8E6D-FB47-87DA-A625-B7740060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4" y="0"/>
            <a:ext cx="10515600" cy="768544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2022 Pass-Thrus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03FCC7-6231-AADD-6234-B709B72E314F}"/>
              </a:ext>
            </a:extLst>
          </p:cNvPr>
          <p:cNvSpPr txBox="1">
            <a:spLocks/>
          </p:cNvSpPr>
          <p:nvPr/>
        </p:nvSpPr>
        <p:spPr>
          <a:xfrm>
            <a:off x="162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894E06E-11F6-4DBE-98CB-1A4F9267B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993995"/>
              </p:ext>
            </p:extLst>
          </p:nvPr>
        </p:nvGraphicFramePr>
        <p:xfrm>
          <a:off x="404144" y="629783"/>
          <a:ext cx="10949656" cy="601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0B073B-0135-2C18-4873-410C8AA09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41" y="5918526"/>
            <a:ext cx="1601659" cy="9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575AE2-F787-4CFF-9DEE-AF52F407157B}"/>
              </a:ext>
            </a:extLst>
          </p:cNvPr>
          <p:cNvSpPr txBox="1"/>
          <p:nvPr/>
        </p:nvSpPr>
        <p:spPr>
          <a:xfrm>
            <a:off x="5923180" y="675688"/>
            <a:ext cx="507732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6A81309-D42D-36B9-E8DA-05DEABBAE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6" y="307354"/>
            <a:ext cx="11259127" cy="5748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Pass-Thru Report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017858-A6B3-81E8-A6CC-EBCF974FBA2C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A3AD6-1626-FF8B-3C7E-05E41747CE1A}"/>
              </a:ext>
            </a:extLst>
          </p:cNvPr>
          <p:cNvSpPr txBox="1"/>
          <p:nvPr/>
        </p:nvSpPr>
        <p:spPr>
          <a:xfrm>
            <a:off x="2674554" y="6046540"/>
            <a:ext cx="649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hlinkClick r:id="rId4"/>
              </a:rPr>
              <a:t>Nueces River Authority – Water for the Future (nueces-ra.org)</a:t>
            </a:r>
            <a:endParaRPr lang="en-US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1D0C-78DF-41B0-BF21-8DA08756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7" y="365125"/>
            <a:ext cx="4124325" cy="599122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How are the inflows into the reservoir system monitored and measured?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60C226-22CA-4F01-970E-8DDA17F98197}"/>
              </a:ext>
            </a:extLst>
          </p:cNvPr>
          <p:cNvGrpSpPr>
            <a:grpSpLocks noChangeAspect="1"/>
          </p:cNvGrpSpPr>
          <p:nvPr/>
        </p:nvGrpSpPr>
        <p:grpSpPr>
          <a:xfrm>
            <a:off x="4583543" y="483343"/>
            <a:ext cx="5837215" cy="5873007"/>
            <a:chOff x="4967068" y="3059613"/>
            <a:chExt cx="3643630" cy="29437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B5600-4CF8-43F0-8015-14D5B1E0A71D}"/>
                </a:ext>
              </a:extLst>
            </p:cNvPr>
            <p:cNvGrpSpPr/>
            <p:nvPr/>
          </p:nvGrpSpPr>
          <p:grpSpPr>
            <a:xfrm>
              <a:off x="4967068" y="3059613"/>
              <a:ext cx="3643630" cy="2943726"/>
              <a:chOff x="4967068" y="3059613"/>
              <a:chExt cx="3643630" cy="294372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AE87C15-8286-4E30-BBCB-220A9C85A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068" y="3059613"/>
                <a:ext cx="3643630" cy="294372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5FAD8A-BFD7-4E41-A83E-849D0A59B759}"/>
                  </a:ext>
                </a:extLst>
              </p:cNvPr>
              <p:cNvSpPr txBox="1"/>
              <p:nvPr/>
            </p:nvSpPr>
            <p:spPr>
              <a:xfrm>
                <a:off x="7028192" y="3600465"/>
                <a:ext cx="647636" cy="302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ARWT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1F9EFB-3D34-412D-99B0-340CEBF58480}"/>
                  </a:ext>
                </a:extLst>
              </p:cNvPr>
              <p:cNvSpPr txBox="1"/>
              <p:nvPr/>
            </p:nvSpPr>
            <p:spPr>
              <a:xfrm>
                <a:off x="7274519" y="3924237"/>
                <a:ext cx="670286" cy="22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CCR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3F2FC6-B38D-4B5A-B94E-A11151B2AE30}"/>
                  </a:ext>
                </a:extLst>
              </p:cNvPr>
              <p:cNvSpPr txBox="1"/>
              <p:nvPr/>
            </p:nvSpPr>
            <p:spPr>
              <a:xfrm>
                <a:off x="7362377" y="4162181"/>
                <a:ext cx="673958" cy="30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NTRT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5A8E0F-AEB3-46FE-848A-945BEDAF7418}"/>
                  </a:ext>
                </a:extLst>
              </p:cNvPr>
              <p:cNvSpPr txBox="1"/>
              <p:nvPr/>
            </p:nvSpPr>
            <p:spPr>
              <a:xfrm>
                <a:off x="5804412" y="4456830"/>
                <a:ext cx="580780" cy="302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NRTT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A79AAC-9105-4C68-A45F-ED83327D82C2}"/>
                  </a:ext>
                </a:extLst>
              </p:cNvPr>
              <p:cNvSpPr txBox="1"/>
              <p:nvPr/>
            </p:nvSpPr>
            <p:spPr>
              <a:xfrm>
                <a:off x="5837263" y="3968612"/>
                <a:ext cx="544255" cy="302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FRTT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BECC38-ADD7-4892-A0C7-02401BE6B22D}"/>
                  </a:ext>
                </a:extLst>
              </p:cNvPr>
              <p:cNvSpPr txBox="1"/>
              <p:nvPr/>
            </p:nvSpPr>
            <p:spPr>
              <a:xfrm>
                <a:off x="5748712" y="3617992"/>
                <a:ext cx="607429" cy="302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SMTT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3DD0B-7143-4511-B084-51464C833689}"/>
                </a:ext>
              </a:extLst>
            </p:cNvPr>
            <p:cNvSpPr/>
            <p:nvPr/>
          </p:nvSpPr>
          <p:spPr>
            <a:xfrm>
              <a:off x="6418361" y="43806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EC76DB-751C-4C84-B02A-A5A0C31BC2EB}"/>
                </a:ext>
              </a:extLst>
            </p:cNvPr>
            <p:cNvSpPr/>
            <p:nvPr/>
          </p:nvSpPr>
          <p:spPr>
            <a:xfrm>
              <a:off x="6914271" y="3622738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BE5C79B-1AEB-477E-8CF6-4AE8BADA228D}"/>
                </a:ext>
              </a:extLst>
            </p:cNvPr>
            <p:cNvSpPr/>
            <p:nvPr/>
          </p:nvSpPr>
          <p:spPr>
            <a:xfrm>
              <a:off x="7073409" y="3968612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DABBD1-015A-4AF4-9A07-41DFEF48D40A}"/>
                </a:ext>
              </a:extLst>
            </p:cNvPr>
            <p:cNvSpPr/>
            <p:nvPr/>
          </p:nvSpPr>
          <p:spPr>
            <a:xfrm>
              <a:off x="7225809" y="41669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AE293-75B9-4737-B3A0-CFE9BCCCAC3C}"/>
                </a:ext>
              </a:extLst>
            </p:cNvPr>
            <p:cNvSpPr/>
            <p:nvPr/>
          </p:nvSpPr>
          <p:spPr>
            <a:xfrm>
              <a:off x="6406131" y="3698938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91CEBB-B2D6-4975-8AE2-1D7B885A205E}"/>
                </a:ext>
              </a:extLst>
            </p:cNvPr>
            <p:cNvSpPr/>
            <p:nvPr/>
          </p:nvSpPr>
          <p:spPr>
            <a:xfrm>
              <a:off x="6418361" y="4085981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118A1-305B-EBB8-76E5-042C1A9C54D3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9A3ED9B3-2A51-7927-F48A-B20729DC2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7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09FFD61-6864-B7CA-8498-7A2653AB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85" y="675688"/>
            <a:ext cx="7268589" cy="59634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75AE2-F787-4CFF-9DEE-AF52F407157B}"/>
              </a:ext>
            </a:extLst>
          </p:cNvPr>
          <p:cNvSpPr txBox="1"/>
          <p:nvPr/>
        </p:nvSpPr>
        <p:spPr>
          <a:xfrm>
            <a:off x="5923180" y="675688"/>
            <a:ext cx="507732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Pass-Thru Report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CF27374-6854-9383-8D2A-48178714022E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A69D30F-667F-F7CF-F4BF-30EEECC00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144" y="982176"/>
            <a:ext cx="10211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Raleway SemiBold" pitchFamily="2" charset="0"/>
              </a:rPr>
              <a:t>The State established an environmental flow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Raleway SemiBold" pitchFamily="2" charset="0"/>
              </a:rPr>
              <a:t>The pass-thru requirement has been modified several times since 1976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Raleway SemiBold" pitchFamily="2" charset="0"/>
              </a:rPr>
              <a:t>Monitoring system in place with multiple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Raleway SemiBold" pitchFamily="2" charset="0"/>
              </a:rPr>
              <a:t>Daily and monthly inflow and pass-thru reports are posted on the Nueces River Authority’s website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5AE9F5C-FD95-7C90-F8CD-4232D87AC75D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8FEF241-D783-AEA6-CAA1-9344A893E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F568D-754F-CA1D-51CA-C75B41441CA5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Takeaway</a:t>
            </a:r>
          </a:p>
        </p:txBody>
      </p:sp>
    </p:spTree>
    <p:extLst>
      <p:ext uri="{BB962C8B-B14F-4D97-AF65-F5344CB8AC3E}">
        <p14:creationId xmlns:p14="http://schemas.microsoft.com/office/powerpoint/2010/main" val="370730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575AE2-F787-4CFF-9DEE-AF52F407157B}"/>
              </a:ext>
            </a:extLst>
          </p:cNvPr>
          <p:cNvSpPr txBox="1"/>
          <p:nvPr/>
        </p:nvSpPr>
        <p:spPr>
          <a:xfrm>
            <a:off x="5923180" y="675688"/>
            <a:ext cx="507732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43B756-7A2F-23C8-9834-AC6E252BA1A2}"/>
              </a:ext>
            </a:extLst>
          </p:cNvPr>
          <p:cNvSpPr txBox="1"/>
          <p:nvPr/>
        </p:nvSpPr>
        <p:spPr>
          <a:xfrm>
            <a:off x="181317" y="937437"/>
            <a:ext cx="873211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i="1" dirty="0">
                <a:solidFill>
                  <a:srgbClr val="4F4F4F"/>
                </a:solidFill>
                <a:latin typeface="Raleway SemiBold" pitchFamily="2" charset="0"/>
              </a:rPr>
              <a:t>Why hasn’t the agreed order been modified in 20 years? </a:t>
            </a:r>
          </a:p>
          <a:p>
            <a:endParaRPr lang="en-US" sz="19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F4F4F"/>
                </a:solidFill>
                <a:latin typeface="Raleway SemiBold" pitchFamily="2" charset="0"/>
              </a:rPr>
              <a:t>Water released due to pass-thru won’t keep us out of drought</a:t>
            </a:r>
          </a:p>
          <a:p>
            <a:endParaRPr lang="en-US" sz="19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F4F4F"/>
                </a:solidFill>
                <a:latin typeface="Raleway SemiBold" pitchFamily="2" charset="0"/>
              </a:rPr>
              <a:t>The agreed order protects the City during droughts by reducing or eliminating the target pass-thrus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F4F4F"/>
                </a:solidFill>
                <a:latin typeface="Raleway SemiBold" pitchFamily="2" charset="0"/>
              </a:rPr>
              <a:t>It’s good for the downstream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F4F4F"/>
              </a:solidFill>
              <a:latin typeface="Raleway SemiBold" pitchFamily="2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EBDEE3D-4377-5582-A0F3-4762B79A11DB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51A4367-59F8-2ADB-414A-3641CCDBD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87" y="121126"/>
            <a:ext cx="5257516" cy="295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2C7413-E54A-7667-DAB8-279F2F6DA44C}"/>
              </a:ext>
            </a:extLst>
          </p:cNvPr>
          <p:cNvSpPr txBox="1"/>
          <p:nvPr/>
        </p:nvSpPr>
        <p:spPr>
          <a:xfrm>
            <a:off x="180973" y="3927660"/>
            <a:ext cx="11484413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i="1" dirty="0">
                <a:solidFill>
                  <a:srgbClr val="4F4F4F"/>
                </a:solidFill>
                <a:latin typeface="Raleway SemiBold" pitchFamily="2" charset="0"/>
              </a:rPr>
              <a:t>Why do I see water moving over the Calallen Dam?  </a:t>
            </a:r>
          </a:p>
          <a:p>
            <a:endParaRPr lang="en-US" sz="19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F4F4F"/>
                </a:solidFill>
                <a:latin typeface="Raleway SemiBold" pitchFamily="2" charset="0"/>
              </a:rPr>
              <a:t>When water is passed-thru to meet environmental flows</a:t>
            </a:r>
          </a:p>
          <a:p>
            <a:endParaRPr lang="en-US" sz="1900" dirty="0">
              <a:solidFill>
                <a:srgbClr val="4F4F4F"/>
              </a:solidFill>
              <a:latin typeface="Raleway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F4F4F"/>
                </a:solidFill>
                <a:latin typeface="Raleway SemiBold" pitchFamily="2" charset="0"/>
              </a:rPr>
              <a:t>When rain falls below Lake Corpus Christi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F4F4F"/>
              </a:solidFill>
              <a:latin typeface="Raleway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6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3DA4-FD8F-4C1C-9221-EA8F0B1C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18" y="3534974"/>
            <a:ext cx="11039764" cy="1410425"/>
          </a:xfrm>
        </p:spPr>
        <p:txBody>
          <a:bodyPr>
            <a:no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Questions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86ED7D98-7551-CEB6-103C-E5960A57F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29" y="310901"/>
            <a:ext cx="10081544" cy="379520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9A55B55-72A1-C911-3FCD-476550D32247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7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DDB5-6007-D6AE-3E23-208188E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Intentionally left blank</a:t>
            </a:r>
            <a:b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</a:br>
            <a:b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</a:b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BB6A7E-B71D-65E4-E44E-A53C93FE6E41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3710-FEBA-4C32-BC32-FB1F615C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4" y="-69145"/>
            <a:ext cx="10949656" cy="1325563"/>
          </a:xfrm>
        </p:spPr>
        <p:txBody>
          <a:bodyPr>
            <a:normAutofit/>
          </a:bodyPr>
          <a:lstStyle/>
          <a:p>
            <a:r>
              <a:rPr lang="en-US" sz="3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How do salinity levels in Nueces Bay affect target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a</a:t>
            </a:r>
            <a:r>
              <a:rPr lang="en-US" sz="3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mount?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E5086-DAA8-4CE0-8350-C2C93FEC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44" y="1120390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9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If the salinity levels at the official monitoring site meets specific criteria, which varies by month, then a salinity relief credit can reduce the target amount</a:t>
            </a:r>
            <a:endParaRPr lang="en-US" sz="9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aleway SemiBold" pitchFamily="2" charset="0"/>
            </a:endParaRPr>
          </a:p>
          <a:p>
            <a:pPr algn="l" rtl="0" fontAlgn="base"/>
            <a:endParaRPr lang="en-US" sz="9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aleway SemiBold" pitchFamily="2" charset="0"/>
            </a:endParaRPr>
          </a:p>
          <a:p>
            <a:pPr lvl="1" fontAlgn="base"/>
            <a:r>
              <a:rPr lang="en-US" sz="9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Example:</a:t>
            </a:r>
            <a:r>
              <a:rPr lang="en-US" sz="9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9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aleway SemiBold" pitchFamily="2" charset="0"/>
            </a:endParaRPr>
          </a:p>
          <a:p>
            <a:pPr lvl="2" fontAlgn="base"/>
            <a:r>
              <a:rPr lang="en-US" sz="9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In July 2016, the average salinity for 10 consecutive days was below 15 ppt, so the target was reduced by 50%</a:t>
            </a:r>
            <a:r>
              <a:rPr lang="en-US" sz="9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9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aleway SemiBold" pitchFamily="2" charset="0"/>
            </a:endParaRPr>
          </a:p>
          <a:p>
            <a:pPr lvl="2" fontAlgn="base"/>
            <a:r>
              <a:rPr lang="en-US" sz="9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In March 2016, the average salinity for 10 consecutive days was below 25 ppt, so the target was reduced by 25%</a:t>
            </a:r>
            <a:r>
              <a:rPr lang="en-US" sz="9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​</a:t>
            </a:r>
          </a:p>
          <a:p>
            <a:pPr marL="0" indent="0" algn="l" rtl="0" fontAlgn="base">
              <a:buNone/>
            </a:pPr>
            <a:endParaRPr lang="en-US" sz="9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aleway SemiBold" pitchFamily="2" charset="0"/>
            </a:endParaRPr>
          </a:p>
          <a:p>
            <a:pPr algn="l" rtl="0" fontAlgn="base"/>
            <a:r>
              <a:rPr lang="en-US" sz="9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aleway SemiBold" pitchFamily="2" charset="0"/>
              </a:rPr>
              <a:t>Note: The City can use the salinity relief credit OR the surplus in any given month but not both</a:t>
            </a:r>
            <a:endParaRPr lang="en-US" sz="9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aleway SemiBold" pitchFamily="2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4D3E2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5A45B-F61B-4229-8E6F-A850D2A1A182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4DDED5B-E167-7808-0CAA-086452A77DCF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4881C50-8558-99BB-5C78-D3571004D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6B73-357D-342C-0F2D-A7E03E89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71" y="38244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What is the Agreed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69952-0698-C643-4508-70E55261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98" y="1296371"/>
            <a:ext cx="10515600" cy="195204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11-page agreement between City of Corpus Christi, City of Three Rivers and the Nueces River Authority established in 2001 through Texas Natural Resource Conservation Commission (TNRCC)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It’s a mechanism for the Pass-thru of water for environmental purposes but also a tool for protecting our water supply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8FD098F-F760-99E6-04FF-7DCC659B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B4D47D-7E51-B815-7A0A-86004F1B21F9}"/>
              </a:ext>
            </a:extLst>
          </p:cNvPr>
          <p:cNvSpPr txBox="1">
            <a:spLocks/>
          </p:cNvSpPr>
          <p:nvPr/>
        </p:nvSpPr>
        <p:spPr>
          <a:xfrm>
            <a:off x="626971" y="316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Goals and Objectives of the Agreed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F05C0-A76A-AE21-4BBD-6F0983033F23}"/>
              </a:ext>
            </a:extLst>
          </p:cNvPr>
          <p:cNvSpPr txBox="1"/>
          <p:nvPr/>
        </p:nvSpPr>
        <p:spPr>
          <a:xfrm>
            <a:off x="703118" y="4382087"/>
            <a:ext cx="102454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Preserve the ecological environment and health of related natural resources in the Nueces River Basin and Nueces Estuary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Maintain and protect water supply to meet demands in the Coastal Bend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Protect the economic interest of all citizens that are dependent upon the Choke Canyon/Lake Corpus Christi Reservoir system and the Nueces Estuary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5ED4F92-7BC6-7D01-FF15-E8CD58B0C5B5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8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682DE1E-0C58-321D-8375-BB3D5E637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6" y="718694"/>
            <a:ext cx="9848221" cy="55396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B6EE4-F21D-9C65-6D5C-A8377B8F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317" y="6275600"/>
            <a:ext cx="445654" cy="365125"/>
          </a:xfrm>
        </p:spPr>
        <p:txBody>
          <a:bodyPr/>
          <a:lstStyle/>
          <a:p>
            <a:fld id="{51F3090E-89CF-4C45-A4A1-A932AC3E487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2FE06-FE80-9083-1596-626AB332C85E}"/>
              </a:ext>
            </a:extLst>
          </p:cNvPr>
          <p:cNvSpPr txBox="1"/>
          <p:nvPr/>
        </p:nvSpPr>
        <p:spPr>
          <a:xfrm>
            <a:off x="375078" y="8584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Sources of Water</a:t>
            </a:r>
          </a:p>
        </p:txBody>
      </p:sp>
    </p:spTree>
    <p:extLst>
      <p:ext uri="{BB962C8B-B14F-4D97-AF65-F5344CB8AC3E}">
        <p14:creationId xmlns:p14="http://schemas.microsoft.com/office/powerpoint/2010/main" val="33239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03345" y="655234"/>
            <a:ext cx="8782050" cy="5745162"/>
            <a:chOff x="1143000" y="1342571"/>
            <a:chExt cx="6934200" cy="48296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 l="21250" t="8889" r="8531" b="6667"/>
            <a:stretch>
              <a:fillRect/>
            </a:stretch>
          </p:blipFill>
          <p:spPr bwMode="auto">
            <a:xfrm>
              <a:off x="1143000" y="1342571"/>
              <a:ext cx="6934200" cy="4829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068226" y="5037874"/>
              <a:ext cx="2008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Calibri"/>
                </a:rPr>
                <a:t>Corpus Christi Bay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1336" y="4303898"/>
              <a:ext cx="144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Calibri"/>
                </a:rPr>
                <a:t>Nueces Bay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5862" y="3436471"/>
              <a:ext cx="1749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Calibri"/>
                </a:rPr>
                <a:t>Nueces River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5613" y="3970272"/>
              <a:ext cx="2185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Calibri"/>
                </a:rPr>
                <a:t>Nueces River Delta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2611" y="1634892"/>
              <a:ext cx="9720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Calibri"/>
                </a:rPr>
                <a:t>Lake Corpus Christi</a:t>
              </a:r>
            </a:p>
          </p:txBody>
        </p:sp>
      </p:grpSp>
      <p:sp>
        <p:nvSpPr>
          <p:cNvPr id="3" name="Oval 2"/>
          <p:cNvSpPr/>
          <p:nvPr/>
        </p:nvSpPr>
        <p:spPr>
          <a:xfrm rot="1473532">
            <a:off x="4095186" y="3743585"/>
            <a:ext cx="5484734" cy="1779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BBDDB-0BCA-C24F-73D1-95A56660C74F}"/>
              </a:ext>
            </a:extLst>
          </p:cNvPr>
          <p:cNvSpPr txBox="1"/>
          <p:nvPr/>
        </p:nvSpPr>
        <p:spPr>
          <a:xfrm>
            <a:off x="375078" y="8584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Nueces River and Delta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98DC34-9128-8026-BD82-675C839E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317" y="6275600"/>
            <a:ext cx="445654" cy="365125"/>
          </a:xfrm>
        </p:spPr>
        <p:txBody>
          <a:bodyPr/>
          <a:lstStyle/>
          <a:p>
            <a:fld id="{51F3090E-89CF-4C45-A4A1-A932AC3E487F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8C484FB-CCC3-B896-C15A-9AEF81BB7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5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058CA3-5B39-3977-33F5-D1F4A686E39C}"/>
              </a:ext>
            </a:extLst>
          </p:cNvPr>
          <p:cNvSpPr txBox="1"/>
          <p:nvPr/>
        </p:nvSpPr>
        <p:spPr>
          <a:xfrm>
            <a:off x="375078" y="701414"/>
            <a:ext cx="6533722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Inflow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Water that flows into reservoirs</a:t>
            </a:r>
          </a:p>
          <a:p>
            <a:pPr lvl="1"/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Pass-thru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Water that has flowed into reservoirs, up to a target amount, and is let out to meet freshwater requirements</a:t>
            </a:r>
          </a:p>
          <a:p>
            <a:pPr lvl="1"/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Release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Water stored in reservoirs and let out to meet daily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Spill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Water let out because reservoirs are full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CB66-8C8A-411A-2747-C29543B2D7B3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Definitions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473DEA4-4797-4713-7C5C-156C5A1EF0C9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A1F38-464B-9063-A9A0-8E63363DE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854" y="833631"/>
            <a:ext cx="8320725" cy="46804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03600A2-C0A9-05A6-B7D7-C7A84C593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575AE2-F787-4CFF-9DEE-AF52F407157B}"/>
              </a:ext>
            </a:extLst>
          </p:cNvPr>
          <p:cNvSpPr txBox="1"/>
          <p:nvPr/>
        </p:nvSpPr>
        <p:spPr>
          <a:xfrm>
            <a:off x="5643418" y="939549"/>
            <a:ext cx="55860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Certificate of Adjudication 21-3214 (surface water permit) in 1976 led to the creation of Choke Canyon Reservoir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The Certificate of Adjudication includes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Special Condition 5.B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Special Condition 5.B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 says scheduled releases, combined with return flows and spills, from the </a:t>
            </a: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reservoir system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shall provide not less than 151-thousand acre-feet of water to Nueces and Corpus Christi Bays estuaries to maintain the environment and health of marine life</a:t>
            </a:r>
          </a:p>
          <a:p>
            <a:pPr algn="l"/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History of Agreed Order  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6E5627CF-9112-F587-35BE-78ED436E55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0831" y="921146"/>
            <a:ext cx="4591135" cy="5519736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F255770-EBF3-E1A3-7B70-E430F0D02F19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8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History of Agreed Order (cont.)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A80E8-E706-3DED-D796-1894EB3C7F1C}"/>
              </a:ext>
            </a:extLst>
          </p:cNvPr>
          <p:cNvSpPr txBox="1"/>
          <p:nvPr/>
        </p:nvSpPr>
        <p:spPr>
          <a:xfrm>
            <a:off x="375078" y="502565"/>
            <a:ext cx="589942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Texas Natural Resource Conservation Commission (TNRCC)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1990 - Initial Orders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1992 - Interim Agreed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1995 - Final Agreed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Changed to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pass-thrus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 rather than releases from storage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2001 - Amended Agreed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Requested by City of Corpus Christi and Nueces River Authority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Allows reduction of pass-thrus based on total reservoir system capacity and when mandatory outdoor water restrictions are in place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1738A6D-0287-28A3-2025-06BF55A8EE02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0112117-C68C-6BC2-DD59-748E6DB94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8" y="701414"/>
            <a:ext cx="4940300" cy="53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7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Pass-Thru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A80E8-E706-3DED-D796-1894EB3C7F1C}"/>
              </a:ext>
            </a:extLst>
          </p:cNvPr>
          <p:cNvSpPr txBox="1"/>
          <p:nvPr/>
        </p:nvSpPr>
        <p:spPr>
          <a:xfrm>
            <a:off x="375076" y="511873"/>
            <a:ext cx="68847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4F4F"/>
                </a:solidFill>
                <a:latin typeface="Raleway SemiBold" pitchFamily="2" charset="0"/>
              </a:rPr>
              <a:t>Measured inflow into the Choke Canyon/Lake Corpus Christi Reservoir System, up to a target amount, is required to be passed through to bays and estuaries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3E1F0-3A66-56F1-BF99-325700BF0861}"/>
              </a:ext>
            </a:extLst>
          </p:cNvPr>
          <p:cNvSpPr txBox="1"/>
          <p:nvPr/>
        </p:nvSpPr>
        <p:spPr>
          <a:xfrm>
            <a:off x="375075" y="2489111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Target Amounts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E24AA-18E0-E678-5601-660125FA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06499"/>
            <a:ext cx="3977085" cy="396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C7C42-0D0E-E29E-724A-B5A2700F6275}"/>
              </a:ext>
            </a:extLst>
          </p:cNvPr>
          <p:cNvSpPr txBox="1"/>
          <p:nvPr/>
        </p:nvSpPr>
        <p:spPr>
          <a:xfrm>
            <a:off x="404144" y="3065628"/>
            <a:ext cx="71142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4F4F"/>
                </a:solidFill>
                <a:latin typeface="Raleway SemiBold" pitchFamily="2" charset="0"/>
              </a:rPr>
              <a:t>Dependent on several variables: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4F4F"/>
                </a:solidFill>
                <a:latin typeface="Raleway SemiBold" pitchFamily="2" charset="0"/>
              </a:rPr>
              <a:t>Measured inflow into the reservoir system (rain)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4F4F"/>
                </a:solidFill>
                <a:latin typeface="Raleway SemiBold" pitchFamily="2" charset="0"/>
              </a:rPr>
              <a:t>Percent capacity of the reservoir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4F4F"/>
                </a:solidFill>
                <a:latin typeface="Raleway SemiBold" pitchFamily="2" charset="0"/>
              </a:rPr>
              <a:t>Month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4F4F"/>
                </a:solidFill>
                <a:latin typeface="Raleway SemiBold" pitchFamily="2" charset="0"/>
              </a:rPr>
              <a:t>Salinity relief 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4F4F"/>
                </a:solidFill>
                <a:latin typeface="Raleway SemiBold" pitchFamily="2" charset="0"/>
              </a:rPr>
              <a:t>Return flow 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F4F4F"/>
              </a:solidFill>
              <a:latin typeface="Raleway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784B4-72F4-C9ED-E8E0-21BD9A224E30}"/>
              </a:ext>
            </a:extLst>
          </p:cNvPr>
          <p:cNvSpPr txBox="1"/>
          <p:nvPr/>
        </p:nvSpPr>
        <p:spPr>
          <a:xfrm>
            <a:off x="404144" y="5079385"/>
            <a:ext cx="954438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No release of </a:t>
            </a:r>
            <a:r>
              <a:rPr lang="en-US" sz="3000" b="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stored water</a:t>
            </a:r>
            <a:r>
              <a:rPr lang="en-US" sz="30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 is required to meet target amount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31A8611-6782-82F1-F471-9E921E91E39D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5203783-016D-06F8-3D38-55C0061C4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2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575AE2-F787-4CFF-9DEE-AF52F407157B}"/>
              </a:ext>
            </a:extLst>
          </p:cNvPr>
          <p:cNvSpPr txBox="1"/>
          <p:nvPr/>
        </p:nvSpPr>
        <p:spPr>
          <a:xfrm>
            <a:off x="5923180" y="675688"/>
            <a:ext cx="507732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Raleway SemiBol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1209D0-0509-49DD-BEE6-1490217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5" y="5805650"/>
            <a:ext cx="2165946" cy="1270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5F394-9322-A481-C43C-C1757941E24E}"/>
              </a:ext>
            </a:extLst>
          </p:cNvPr>
          <p:cNvSpPr txBox="1"/>
          <p:nvPr/>
        </p:nvSpPr>
        <p:spPr>
          <a:xfrm>
            <a:off x="375078" y="132027"/>
            <a:ext cx="95443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Monthly Targets for Pass-Thrus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777B9D5-46D5-5928-442C-1BF3D2106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71614"/>
              </p:ext>
            </p:extLst>
          </p:nvPr>
        </p:nvGraphicFramePr>
        <p:xfrm>
          <a:off x="964650" y="798461"/>
          <a:ext cx="9370842" cy="549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60279-3F2E-17F0-EC6F-46887FEDDFDC}"/>
              </a:ext>
            </a:extLst>
          </p:cNvPr>
          <p:cNvSpPr txBox="1">
            <a:spLocks/>
          </p:cNvSpPr>
          <p:nvPr/>
        </p:nvSpPr>
        <p:spPr>
          <a:xfrm>
            <a:off x="181317" y="6275600"/>
            <a:ext cx="445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3090E-89CF-4C45-A4A1-A932AC3E4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28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54BDE296BF940B2B55F2A55247327" ma:contentTypeVersion="12" ma:contentTypeDescription="Create a new document." ma:contentTypeScope="" ma:versionID="ae8af3b30c4f7cbfb6e3d287bb46011a">
  <xsd:schema xmlns:xsd="http://www.w3.org/2001/XMLSchema" xmlns:xs="http://www.w3.org/2001/XMLSchema" xmlns:p="http://schemas.microsoft.com/office/2006/metadata/properties" xmlns:ns3="436e7430-2bd6-46df-93be-720a59783b94" xmlns:ns4="d7085b32-5ac4-4500-b805-68a3a4e9db29" targetNamespace="http://schemas.microsoft.com/office/2006/metadata/properties" ma:root="true" ma:fieldsID="aa6a43ab01163ad2a9f63b59b36a075d" ns3:_="" ns4:_="">
    <xsd:import namespace="436e7430-2bd6-46df-93be-720a59783b94"/>
    <xsd:import namespace="d7085b32-5ac4-4500-b805-68a3a4e9d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e7430-2bd6-46df-93be-720a59783b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85b32-5ac4-4500-b805-68a3a4e9d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3E2A75-1C60-460D-AD05-BD08369DA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6e7430-2bd6-46df-93be-720a59783b94"/>
    <ds:schemaRef ds:uri="d7085b32-5ac4-4500-b805-68a3a4e9d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E7D4F8-7F27-434B-8AC6-D1BDEB85D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3A1C9-A8D3-41FB-BBBC-7A39F389F409}">
  <ds:schemaRefs>
    <ds:schemaRef ds:uri="http://www.w3.org/XML/1998/namespace"/>
    <ds:schemaRef ds:uri="http://purl.org/dc/elements/1.1/"/>
    <ds:schemaRef ds:uri="http://schemas.microsoft.com/office/infopath/2007/PartnerControls"/>
    <ds:schemaRef ds:uri="436e7430-2bd6-46df-93be-720a59783b94"/>
    <ds:schemaRef ds:uri="http://schemas.microsoft.com/office/2006/metadata/properties"/>
    <ds:schemaRef ds:uri="http://purl.org/dc/dcmitype/"/>
    <ds:schemaRef ds:uri="d7085b32-5ac4-4500-b805-68a3a4e9db29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4737</TotalTime>
  <Words>755</Words>
  <Application>Microsoft Office PowerPoint</Application>
  <PresentationFormat>Widescreen</PresentationFormat>
  <Paragraphs>151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Raleway SemiBold</vt:lpstr>
      <vt:lpstr>Segoe UI</vt:lpstr>
      <vt:lpstr>Times New Roman</vt:lpstr>
      <vt:lpstr>Office Theme</vt:lpstr>
      <vt:lpstr>Texas Commission on Environmental Quality 2001 Agreed Order Briefing Corpus Christi City Council August 23, 2022</vt:lpstr>
      <vt:lpstr>What is the Agreed Order?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2022 Pass-Thrus</vt:lpstr>
      <vt:lpstr>PowerPoint Presentation</vt:lpstr>
      <vt:lpstr>How are the inflows into the reservoir system monitored and measured? </vt:lpstr>
      <vt:lpstr>PowerPoint Presentation</vt:lpstr>
      <vt:lpstr>PowerPoint Presentation</vt:lpstr>
      <vt:lpstr>PowerPoint Presentation</vt:lpstr>
      <vt:lpstr>Questions</vt:lpstr>
      <vt:lpstr>Intentionally left blank  </vt:lpstr>
      <vt:lpstr>How do salinity levels in Nueces Bay affect target amount?</vt:lpstr>
    </vt:vector>
  </TitlesOfParts>
  <Company>City of Corpus Christi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Erin Hawkins</dc:creator>
  <cp:lastModifiedBy>Esteban Ramos</cp:lastModifiedBy>
  <cp:revision>26</cp:revision>
  <cp:lastPrinted>2022-08-22T18:57:02Z</cp:lastPrinted>
  <dcterms:created xsi:type="dcterms:W3CDTF">2022-05-20T15:47:22Z</dcterms:created>
  <dcterms:modified xsi:type="dcterms:W3CDTF">2022-08-23T14:29:28Z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0x0101003A854BDE296BF940B2B55F2A55247327</vt:lpwstr>
  </property>
</Properties>
</file>