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90" r:id="rId5"/>
    <p:sldId id="1171" r:id="rId6"/>
    <p:sldId id="1161" r:id="rId7"/>
    <p:sldId id="1169" r:id="rId8"/>
    <p:sldId id="1163" r:id="rId9"/>
    <p:sldId id="1200" r:id="rId10"/>
    <p:sldId id="1155" r:id="rId11"/>
    <p:sldId id="1199" r:id="rId12"/>
    <p:sldId id="1184" r:id="rId13"/>
    <p:sldId id="1151" r:id="rId14"/>
    <p:sldId id="1201" r:id="rId15"/>
    <p:sldId id="29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F"/>
    <a:srgbClr val="A3FDFF"/>
    <a:srgbClr val="354664"/>
    <a:srgbClr val="D5F5FF"/>
    <a:srgbClr val="B3FDFF"/>
    <a:srgbClr val="3CCDF3"/>
    <a:srgbClr val="3366CC"/>
    <a:srgbClr val="00F5FD"/>
    <a:srgbClr val="00BDF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4FCD5-7765-4AF1-984C-2A1F1D65C687}" vWet="2" dt="2024-01-30T15:26:16.380"/>
    <p1510:client id="{ADFF4C53-8EB9-5850-4F74-96815ADE12EB}" v="1027" dt="2024-01-30T17:18:07.489"/>
    <p1510:client id="{DFCCB622-017D-418A-98FE-C0EA04663C19}" v="126" dt="2024-01-30T15:50:43.521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CF3E3-4AD5-4526-8084-A0EDDDD21C2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C053-1A47-4A0C-B1CE-8894021AD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9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1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5DB2-2434-90E5-4DAA-48B294783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B3428-1398-F7A0-6742-F63CCD8EF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0F2FA-8788-09CC-0684-5D12FF7BC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1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3C053-1A47-4A0C-B1CE-8894021AD3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3C053-1A47-4A0C-B1CE-8894021AD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6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5375B-06E6-43E1-A056-E324CBBD08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6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5E58-B407-E1E7-4432-80D68609B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1E652-27E1-2986-614A-A4E222333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37D18-35E6-DD8A-D881-92A1C716F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8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A93A-F74B-5C49-B2CE-5AF91BDBB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547A9-26BC-8844-AFC7-CA4A4CC6F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0B024-AAC0-0E40-BE1B-DF349D0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A15D-BB9A-4DA9-84EA-B856E5DBBB8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8BBF6-A3CF-5949-BD80-C8EF0AC94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F3199-34F6-F84C-A511-C4B8FC58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0E76-16C1-234B-AB41-414ECAF0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E876E-4E37-8B43-8ED0-AE35C5D0D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EE078-F9A2-E34B-9C98-9E44BC83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939C-1C49-4221-8797-F5E4D9953C76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D49D-50BA-C448-8A1B-2AD27AFA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5D4F5-AA83-6E40-92A1-4FB09E11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1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51808-BF2A-9244-8BAA-AD4ED007E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AE2C6-A112-0540-BFE6-DD6720590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CE47D-A14A-F54B-A4DA-F9B6DB7B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987A-1471-41F6-93C3-9128ACDFB9C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CEB89-A540-8640-A3DF-B747FD3B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1A98-A9E1-7C4E-BA72-B390EB24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38C8-CFEA-3E45-91AF-AF1CF1FC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67FED-D7F9-E543-907D-5F6BD5E6E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30FB0-3439-DA47-8257-748DEE00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647-0150-4B7F-A5EE-BB61620BAFDF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2BED1-4BFE-FD40-8E72-E53AC68F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B68D2-6A01-AE4F-8BE1-5000E758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9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7F4A-566B-8746-A777-9C4228B1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39DF3-F9D0-6F48-A447-5B8F85568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419CE-5E55-8B42-8C2F-10E3E69C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28D7-A925-41A5-81BF-D00D7213AA3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CEA5C-E433-4540-BACF-95A882A7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EE066-EAAF-5740-B6A1-605260A2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8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E23C-5D19-1D4A-9439-B0FB45B3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8033-A6ED-424C-A0EF-A93DBEC63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79C29-161B-8343-B4BF-009DEB2F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54370-71DA-6E48-94F4-7074B1C9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3FA-AF5C-49E1-81B7-C2B1845211D3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B6746-57AF-BE46-93C8-4E852C05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03C76-50E8-FC4C-B10D-B9FFD114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D239-9B9D-3B49-B69C-5FBF96E2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3B014-25CE-454E-974E-4C332A56D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BB337-EEB5-5147-87D0-E2C1F4C9F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762C7-C624-3D44-A2FF-AB8F69FCB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EFA4F-D897-DA44-A9FC-5AC7C573B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2EC4E-6C44-D04E-AFBD-6B4809F9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FC6B-2296-4804-B50C-BF2D4B5E1486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6BFA3-F90B-E642-B9C8-1C124731F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EA5C4-A8F8-BB45-87D2-9143B547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B39E5-999F-AF4B-BFA7-AFD92DE6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21739-DEBD-C442-B0E4-1A9EFDB0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B005-D43F-4452-B7E4-60E59398AB2C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32B80-AB8F-0F48-BC28-31B8A858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07A89-01C2-2C44-857D-66EB302D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0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9D2DC-A38D-2940-B085-086E2CA8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B4FC4-FB55-4835-826C-A586C9B033CE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11728-2C95-0A41-A365-50DDC260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EBECA-7107-5045-8CD0-AEC7D94B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A107-F3A2-D54C-8C47-87D281A5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1FD4B-8970-5E49-8EB9-30763090E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723A9-2214-C147-A161-83EF4406F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C4BCB-F696-AD47-8907-CC6CE224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A9F6-3255-4A0F-BAF9-A1FB4FBDBD59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D77C8-4EDE-7449-A50F-67183A21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BCB89-27BA-E242-8F9B-81D2BFF0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9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DDB0-A12C-4440-8477-BBDC3FB0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617B6-E0AC-B540-A516-BB7C822C7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B8F96-8EE4-8540-9713-BD75EC3C7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29B78-579E-8D42-8FFD-8D3ADDDA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0A15-5C20-41CC-AAE7-E4DECBB1492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5DAFE-42C3-9D48-88A4-D1E5DA02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753A4-80FA-024A-8480-F5248085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3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26B91-EDA3-8F46-AEE1-FD1AC96B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BB276-D68B-BD46-990B-3FC74E6D7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E6BC4-0043-FB4B-8F7E-19121E35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B7544-FC08-4964-A7B9-7B823CC9D9D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E08E6-DFD7-694B-9D5B-03095EE85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2C85A-C3E5-6E48-84F5-057608F31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F1A4-ADCB-6149-B41E-E4CA4CE53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6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0DC4BA-24A9-7DA9-5D48-1F34675CF679}"/>
              </a:ext>
            </a:extLst>
          </p:cNvPr>
          <p:cNvSpPr/>
          <p:nvPr/>
        </p:nvSpPr>
        <p:spPr>
          <a:xfrm>
            <a:off x="267270" y="235670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ridge over a river&#10;&#10;Description automatically generated">
            <a:extLst>
              <a:ext uri="{FF2B5EF4-FFF2-40B4-BE49-F238E27FC236}">
                <a16:creationId xmlns:a16="http://schemas.microsoft.com/office/drawing/2014/main" id="{8AF87CF5-F258-E542-4CEF-A09EED6D7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53582"/>
          <a:stretch/>
        </p:blipFill>
        <p:spPr>
          <a:xfrm>
            <a:off x="279614" y="235670"/>
            <a:ext cx="11626744" cy="64008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6813724-1212-F062-7E90-8CF4D0223988}"/>
              </a:ext>
            </a:extLst>
          </p:cNvPr>
          <p:cNvSpPr txBox="1">
            <a:spLocks/>
          </p:cNvSpPr>
          <p:nvPr/>
        </p:nvSpPr>
        <p:spPr>
          <a:xfrm>
            <a:off x="402373" y="235670"/>
            <a:ext cx="11394292" cy="2307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Harbor Seawater Desalination Treatment Plant </a:t>
            </a:r>
          </a:p>
          <a:p>
            <a:pPr algn="l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Reading </a:t>
            </a: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Drew Molly, P.E.</a:t>
            </a:r>
          </a:p>
          <a:p>
            <a:pPr algn="l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Operating Officer</a:t>
            </a:r>
          </a:p>
          <a:p>
            <a:pPr algn="l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Christi Water</a:t>
            </a:r>
          </a:p>
          <a:p>
            <a:pPr algn="l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30, 2024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8DD6C1E-7D36-4C36-8D19-0294136CF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6" y="4801949"/>
            <a:ext cx="6554629" cy="246749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3A918-E8F7-FAE2-F51D-F2F0FBBB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5270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0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1F4247-A5F6-AAFA-B64B-91CC77FAFB76}"/>
              </a:ext>
            </a:extLst>
          </p:cNvPr>
          <p:cNvSpPr/>
          <p:nvPr/>
        </p:nvSpPr>
        <p:spPr>
          <a:xfrm>
            <a:off x="324177" y="2211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ridge over a river&#10;&#10;Description automatically generated">
            <a:extLst>
              <a:ext uri="{FF2B5EF4-FFF2-40B4-BE49-F238E27FC236}">
                <a16:creationId xmlns:a16="http://schemas.microsoft.com/office/drawing/2014/main" id="{F0810A05-F2E2-B39E-9481-D51FBAAB1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334362" y="214131"/>
            <a:ext cx="1162674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68C660-D0C0-4159-A36D-E370A6BC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54" y="335344"/>
            <a:ext cx="11204953" cy="903605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Timeline Going Forward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65E7A4-EF33-398B-27CD-81137CF8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1329" y="6366632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10</a:t>
            </a:fld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0CFB3A2-DC91-4506-A2AF-82A048F877AF}"/>
              </a:ext>
            </a:extLst>
          </p:cNvPr>
          <p:cNvCxnSpPr>
            <a:cxnSpLocks/>
          </p:cNvCxnSpPr>
          <p:nvPr/>
        </p:nvCxnSpPr>
        <p:spPr bwMode="auto">
          <a:xfrm>
            <a:off x="6270948" y="2048612"/>
            <a:ext cx="23718" cy="411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1AA3D71-3BD5-4B1B-A11D-55160DBD9AAF}"/>
              </a:ext>
            </a:extLst>
          </p:cNvPr>
          <p:cNvCxnSpPr>
            <a:cxnSpLocks/>
          </p:cNvCxnSpPr>
          <p:nvPr/>
        </p:nvCxnSpPr>
        <p:spPr bwMode="auto">
          <a:xfrm flipH="1">
            <a:off x="6749470" y="3421556"/>
            <a:ext cx="241" cy="27528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247B11A-B964-4052-9562-A180AD616582}"/>
              </a:ext>
            </a:extLst>
          </p:cNvPr>
          <p:cNvCxnSpPr>
            <a:cxnSpLocks/>
            <a:stCxn id="59" idx="2"/>
          </p:cNvCxnSpPr>
          <p:nvPr/>
        </p:nvCxnSpPr>
        <p:spPr bwMode="auto">
          <a:xfrm>
            <a:off x="11261839" y="3425782"/>
            <a:ext cx="5264" cy="27748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DCE8E0C-6585-40E7-BBBB-34CAFCC40FA8}"/>
              </a:ext>
            </a:extLst>
          </p:cNvPr>
          <p:cNvCxnSpPr>
            <a:cxnSpLocks/>
          </p:cNvCxnSpPr>
          <p:nvPr/>
        </p:nvCxnSpPr>
        <p:spPr bwMode="auto">
          <a:xfrm>
            <a:off x="9711600" y="3424933"/>
            <a:ext cx="4083" cy="2743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7061D06-4CAE-4EFD-9523-027F6A7D0BD2}"/>
              </a:ext>
            </a:extLst>
          </p:cNvPr>
          <p:cNvSpPr txBox="1"/>
          <p:nvPr/>
        </p:nvSpPr>
        <p:spPr>
          <a:xfrm>
            <a:off x="9090873" y="2840158"/>
            <a:ext cx="1220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Substantial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Completion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0EF4E2-3E24-450B-81CF-3D004C8158D5}"/>
              </a:ext>
            </a:extLst>
          </p:cNvPr>
          <p:cNvSpPr txBox="1"/>
          <p:nvPr/>
        </p:nvSpPr>
        <p:spPr>
          <a:xfrm>
            <a:off x="10608197" y="2841007"/>
            <a:ext cx="130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Final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Acceptance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934D800-0B35-4E65-9985-A419D64C9783}"/>
              </a:ext>
            </a:extLst>
          </p:cNvPr>
          <p:cNvSpPr txBox="1"/>
          <p:nvPr/>
        </p:nvSpPr>
        <p:spPr>
          <a:xfrm>
            <a:off x="6305930" y="2879439"/>
            <a:ext cx="817653" cy="518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esign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A26FCF2-4653-41D6-BC8D-EF708F366F52}"/>
              </a:ext>
            </a:extLst>
          </p:cNvPr>
          <p:cNvGrpSpPr/>
          <p:nvPr/>
        </p:nvGrpSpPr>
        <p:grpSpPr>
          <a:xfrm>
            <a:off x="6693866" y="2553250"/>
            <a:ext cx="213476" cy="272290"/>
            <a:chOff x="4766715" y="2425785"/>
            <a:chExt cx="268878" cy="301753"/>
          </a:xfrm>
          <a:solidFill>
            <a:schemeClr val="accent6"/>
          </a:solidFill>
        </p:grpSpPr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1FB88EFB-7696-4E27-945D-E978A9F83996}"/>
                </a:ext>
              </a:extLst>
            </p:cNvPr>
            <p:cNvSpPr/>
            <p:nvPr/>
          </p:nvSpPr>
          <p:spPr bwMode="auto">
            <a:xfrm rot="5400000">
              <a:off x="4840505" y="2359447"/>
              <a:ext cx="128749" cy="261426"/>
            </a:xfrm>
            <a:prstGeom prst="triangl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2A81B44-05CD-4F2D-8C45-26E370CB88CF}"/>
                </a:ext>
              </a:extLst>
            </p:cNvPr>
            <p:cNvCxnSpPr/>
            <p:nvPr/>
          </p:nvCxnSpPr>
          <p:spPr bwMode="auto">
            <a:xfrm>
              <a:off x="4766715" y="2437044"/>
              <a:ext cx="0" cy="290494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27CE11B-8BFD-4AAF-AFFD-5D43D3ECE049}"/>
              </a:ext>
            </a:extLst>
          </p:cNvPr>
          <p:cNvGrpSpPr/>
          <p:nvPr/>
        </p:nvGrpSpPr>
        <p:grpSpPr>
          <a:xfrm>
            <a:off x="9670271" y="2562470"/>
            <a:ext cx="207561" cy="262130"/>
            <a:chOff x="5823771" y="2366848"/>
            <a:chExt cx="185935" cy="290057"/>
          </a:xfrm>
          <a:solidFill>
            <a:schemeClr val="accent6"/>
          </a:solidFill>
        </p:grpSpPr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58F0B2C-61B4-486F-BCE1-C2C6AE849910}"/>
                </a:ext>
              </a:extLst>
            </p:cNvPr>
            <p:cNvSpPr/>
            <p:nvPr/>
          </p:nvSpPr>
          <p:spPr bwMode="auto">
            <a:xfrm rot="5400000">
              <a:off x="5852461" y="2338158"/>
              <a:ext cx="128555" cy="185935"/>
            </a:xfrm>
            <a:prstGeom prst="triangl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9D3C236-A8F3-4D5B-ABC5-E84835499C5E}"/>
                </a:ext>
              </a:extLst>
            </p:cNvPr>
            <p:cNvCxnSpPr/>
            <p:nvPr/>
          </p:nvCxnSpPr>
          <p:spPr bwMode="auto">
            <a:xfrm>
              <a:off x="5824149" y="2366848"/>
              <a:ext cx="0" cy="290057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34D120-2259-4210-A75E-27F25FCC8836}"/>
              </a:ext>
            </a:extLst>
          </p:cNvPr>
          <p:cNvGrpSpPr/>
          <p:nvPr/>
        </p:nvGrpSpPr>
        <p:grpSpPr>
          <a:xfrm>
            <a:off x="11286827" y="2560083"/>
            <a:ext cx="213476" cy="262130"/>
            <a:chOff x="10837486" y="2319636"/>
            <a:chExt cx="268879" cy="290494"/>
          </a:xfrm>
          <a:solidFill>
            <a:schemeClr val="accent6"/>
          </a:solidFill>
        </p:grpSpPr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90077CFB-26C3-4A68-9C48-88520CAEAD52}"/>
                </a:ext>
              </a:extLst>
            </p:cNvPr>
            <p:cNvSpPr/>
            <p:nvPr/>
          </p:nvSpPr>
          <p:spPr bwMode="auto">
            <a:xfrm rot="5400000">
              <a:off x="10911276" y="2253297"/>
              <a:ext cx="128749" cy="261428"/>
            </a:xfrm>
            <a:prstGeom prst="triangl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44CEC20-C18C-43E2-AA37-2D44793F96B9}"/>
                </a:ext>
              </a:extLst>
            </p:cNvPr>
            <p:cNvCxnSpPr/>
            <p:nvPr/>
          </p:nvCxnSpPr>
          <p:spPr bwMode="auto">
            <a:xfrm>
              <a:off x="10837486" y="2319636"/>
              <a:ext cx="0" cy="290494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3F9280A-2DBA-4A93-9CE5-47A22447829A}"/>
              </a:ext>
            </a:extLst>
          </p:cNvPr>
          <p:cNvSpPr txBox="1"/>
          <p:nvPr/>
        </p:nvSpPr>
        <p:spPr>
          <a:xfrm>
            <a:off x="10873532" y="6173719"/>
            <a:ext cx="760144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~2028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AFDA2F-3F48-42D4-BD55-9EC98989E2E8}"/>
              </a:ext>
            </a:extLst>
          </p:cNvPr>
          <p:cNvSpPr txBox="1"/>
          <p:nvPr/>
        </p:nvSpPr>
        <p:spPr>
          <a:xfrm>
            <a:off x="9100034" y="6159311"/>
            <a:ext cx="12170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~Late 2027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6BE4B0-25B2-4BF0-89CC-1220937C0F0D}"/>
              </a:ext>
            </a:extLst>
          </p:cNvPr>
          <p:cNvSpPr txBox="1"/>
          <p:nvPr/>
        </p:nvSpPr>
        <p:spPr>
          <a:xfrm>
            <a:off x="340326" y="2276685"/>
            <a:ext cx="2622903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RFQ/RFP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05B6A2-880A-47C4-A79C-4094439335D8}"/>
              </a:ext>
            </a:extLst>
          </p:cNvPr>
          <p:cNvCxnSpPr>
            <a:cxnSpLocks/>
          </p:cNvCxnSpPr>
          <p:nvPr/>
        </p:nvCxnSpPr>
        <p:spPr bwMode="auto">
          <a:xfrm>
            <a:off x="2957242" y="2004738"/>
            <a:ext cx="23718" cy="411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A4CA0A4-B788-4AE4-B081-554BE324FDE8}"/>
              </a:ext>
            </a:extLst>
          </p:cNvPr>
          <p:cNvSpPr txBox="1"/>
          <p:nvPr/>
        </p:nvSpPr>
        <p:spPr>
          <a:xfrm>
            <a:off x="2451568" y="6163752"/>
            <a:ext cx="1061509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Nov 2024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5FD90A-DC9A-4A1A-9076-BC2645BC6B02}"/>
              </a:ext>
            </a:extLst>
          </p:cNvPr>
          <p:cNvSpPr txBox="1"/>
          <p:nvPr/>
        </p:nvSpPr>
        <p:spPr>
          <a:xfrm>
            <a:off x="3166513" y="1769891"/>
            <a:ext cx="2204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P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reliminary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Services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35CB78-84CA-475B-88E6-67D83F483AC9}"/>
              </a:ext>
            </a:extLst>
          </p:cNvPr>
          <p:cNvSpPr txBox="1"/>
          <p:nvPr/>
        </p:nvSpPr>
        <p:spPr>
          <a:xfrm>
            <a:off x="7588707" y="1769891"/>
            <a:ext cx="2943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Final Design &amp; Construction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787DC5-B882-4E30-A4CB-AD74F3EB7823}"/>
              </a:ext>
            </a:extLst>
          </p:cNvPr>
          <p:cNvSpPr txBox="1"/>
          <p:nvPr/>
        </p:nvSpPr>
        <p:spPr>
          <a:xfrm>
            <a:off x="5765689" y="1245974"/>
            <a:ext cx="1200832" cy="8749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Guaranteed Maximum Price (GMP)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A349ED1-2F6E-4E20-B419-0BC2A2BA5187}"/>
              </a:ext>
            </a:extLst>
          </p:cNvPr>
          <p:cNvSpPr txBox="1"/>
          <p:nvPr/>
        </p:nvSpPr>
        <p:spPr>
          <a:xfrm>
            <a:off x="343954" y="6173719"/>
            <a:ext cx="10502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Feb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006AE-C5B9-5F69-CCA3-A5D18646F13F}"/>
              </a:ext>
            </a:extLst>
          </p:cNvPr>
          <p:cNvSpPr txBox="1"/>
          <p:nvPr/>
        </p:nvSpPr>
        <p:spPr>
          <a:xfrm>
            <a:off x="340327" y="3155614"/>
            <a:ext cx="42062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Permitting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44CE6-94A3-FFB3-D610-FFE10B57E689}"/>
              </a:ext>
            </a:extLst>
          </p:cNvPr>
          <p:cNvSpPr txBox="1"/>
          <p:nvPr/>
        </p:nvSpPr>
        <p:spPr>
          <a:xfrm>
            <a:off x="2231909" y="1337588"/>
            <a:ext cx="1522430" cy="518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Team Selected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305FD-CDAA-957A-DEBC-9645BDD756A6}"/>
              </a:ext>
            </a:extLst>
          </p:cNvPr>
          <p:cNvGrpSpPr/>
          <p:nvPr/>
        </p:nvGrpSpPr>
        <p:grpSpPr>
          <a:xfrm>
            <a:off x="4540960" y="2604330"/>
            <a:ext cx="213476" cy="272290"/>
            <a:chOff x="4766715" y="2425785"/>
            <a:chExt cx="268878" cy="301753"/>
          </a:xfrm>
          <a:solidFill>
            <a:schemeClr val="accent6"/>
          </a:solid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D0F2AE8-4C79-9B34-DDC8-252F83098A11}"/>
                </a:ext>
              </a:extLst>
            </p:cNvPr>
            <p:cNvSpPr/>
            <p:nvPr/>
          </p:nvSpPr>
          <p:spPr bwMode="auto">
            <a:xfrm rot="5400000">
              <a:off x="4840505" y="2359447"/>
              <a:ext cx="128749" cy="261426"/>
            </a:xfrm>
            <a:prstGeom prst="triangl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0C7FCB-98C9-388B-B772-90CDAC623257}"/>
                </a:ext>
              </a:extLst>
            </p:cNvPr>
            <p:cNvCxnSpPr/>
            <p:nvPr/>
          </p:nvCxnSpPr>
          <p:spPr bwMode="auto">
            <a:xfrm>
              <a:off x="4766715" y="2437044"/>
              <a:ext cx="0" cy="290494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999B61-FC73-21CC-A57E-305D9FCA0843}"/>
              </a:ext>
            </a:extLst>
          </p:cNvPr>
          <p:cNvSpPr txBox="1"/>
          <p:nvPr/>
        </p:nvSpPr>
        <p:spPr>
          <a:xfrm>
            <a:off x="3918403" y="2072790"/>
            <a:ext cx="1307076" cy="518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Received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1306A8-2B50-F9D5-0E38-9AE9A68CF78E}"/>
              </a:ext>
            </a:extLst>
          </p:cNvPr>
          <p:cNvSpPr txBox="1"/>
          <p:nvPr/>
        </p:nvSpPr>
        <p:spPr>
          <a:xfrm>
            <a:off x="2290159" y="2723363"/>
            <a:ext cx="1920240" cy="3661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Piloting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6EAB6-C0CE-34DD-73D3-C39A967E66C2}"/>
              </a:ext>
            </a:extLst>
          </p:cNvPr>
          <p:cNvSpPr txBox="1"/>
          <p:nvPr/>
        </p:nvSpPr>
        <p:spPr>
          <a:xfrm>
            <a:off x="2980959" y="3605624"/>
            <a:ext cx="3741383" cy="3830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Predesign/Design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ED068-1E93-37D5-5AB7-A9836DD836DF}"/>
              </a:ext>
            </a:extLst>
          </p:cNvPr>
          <p:cNvSpPr txBox="1"/>
          <p:nvPr/>
        </p:nvSpPr>
        <p:spPr>
          <a:xfrm>
            <a:off x="4503933" y="4108332"/>
            <a:ext cx="338328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Early </a:t>
            </a: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Construct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/Procurement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665EF-0EFB-341B-FE07-A54A2CAF1BC6}"/>
              </a:ext>
            </a:extLst>
          </p:cNvPr>
          <p:cNvSpPr txBox="1"/>
          <p:nvPr/>
        </p:nvSpPr>
        <p:spPr>
          <a:xfrm>
            <a:off x="5765689" y="6165648"/>
            <a:ext cx="1164101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Early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6E3BF-68AC-C93E-84F5-4C443B6E9171}"/>
              </a:ext>
            </a:extLst>
          </p:cNvPr>
          <p:cNvSpPr txBox="1"/>
          <p:nvPr/>
        </p:nvSpPr>
        <p:spPr>
          <a:xfrm>
            <a:off x="5847270" y="4567647"/>
            <a:ext cx="539496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Construction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144FC9-4FE6-C13B-F5B0-613F0557052E}"/>
              </a:ext>
            </a:extLst>
          </p:cNvPr>
          <p:cNvGrpSpPr/>
          <p:nvPr/>
        </p:nvGrpSpPr>
        <p:grpSpPr>
          <a:xfrm>
            <a:off x="2952594" y="1843032"/>
            <a:ext cx="213476" cy="272290"/>
            <a:chOff x="4766715" y="2425785"/>
            <a:chExt cx="268878" cy="301753"/>
          </a:xfrm>
          <a:solidFill>
            <a:schemeClr val="accent6"/>
          </a:solidFill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9C83375-9285-09B2-AF57-C6938447FEC9}"/>
                </a:ext>
              </a:extLst>
            </p:cNvPr>
            <p:cNvSpPr/>
            <p:nvPr/>
          </p:nvSpPr>
          <p:spPr bwMode="auto">
            <a:xfrm rot="5400000">
              <a:off x="4840505" y="2359447"/>
              <a:ext cx="128749" cy="261426"/>
            </a:xfrm>
            <a:prstGeom prst="triangl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9C7FBC-5C82-2C9F-4239-3C1607D68B93}"/>
                </a:ext>
              </a:extLst>
            </p:cNvPr>
            <p:cNvCxnSpPr/>
            <p:nvPr/>
          </p:nvCxnSpPr>
          <p:spPr bwMode="auto">
            <a:xfrm>
              <a:off x="4766715" y="2437044"/>
              <a:ext cx="0" cy="290494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9A16A3-CD12-289F-3F2A-89DD6C7C0B46}"/>
              </a:ext>
            </a:extLst>
          </p:cNvPr>
          <p:cNvSpPr txBox="1"/>
          <p:nvPr/>
        </p:nvSpPr>
        <p:spPr>
          <a:xfrm>
            <a:off x="9705174" y="5063699"/>
            <a:ext cx="1554480" cy="3661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Ops Support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6175C-E0D1-1F02-1CB6-6498EE8FF7FA}"/>
              </a:ext>
            </a:extLst>
          </p:cNvPr>
          <p:cNvSpPr txBox="1"/>
          <p:nvPr/>
        </p:nvSpPr>
        <p:spPr>
          <a:xfrm>
            <a:off x="11270512" y="5057474"/>
            <a:ext cx="644968" cy="3667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29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4DB7E-52FA-A78E-E439-059F03BA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87135B-B8D9-118B-5C7E-6A0545B98C47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ridge over a river&#10;&#10;Description automatically generated">
            <a:extLst>
              <a:ext uri="{FF2B5EF4-FFF2-40B4-BE49-F238E27FC236}">
                <a16:creationId xmlns:a16="http://schemas.microsoft.com/office/drawing/2014/main" id="{0DC3EDBD-4BB7-A358-2B29-1C02772BC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7795" y="169681"/>
            <a:ext cx="11626744" cy="64008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2197E1-C526-52E6-7CCA-02DB40B6C6B0}"/>
              </a:ext>
            </a:extLst>
          </p:cNvPr>
          <p:cNvSpPr txBox="1">
            <a:spLocks/>
          </p:cNvSpPr>
          <p:nvPr/>
        </p:nvSpPr>
        <p:spPr>
          <a:xfrm>
            <a:off x="182881" y="1148968"/>
            <a:ext cx="11159817" cy="53881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Partnership Strategy</a:t>
            </a:r>
          </a:p>
          <a:p>
            <a:pPr marL="914400" lvl="1" indent="-457200" algn="l">
              <a:buFont typeface="Arial,Sans-Serif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Interactive educational booths at community events</a:t>
            </a: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914400" lvl="1" indent="-457200" algn="l">
              <a:buFont typeface="Arial,Sans-Serif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Speaking engagements with local civic groups </a:t>
            </a:r>
          </a:p>
          <a:p>
            <a:pPr marL="914400" lvl="1" indent="-457200" algn="l">
              <a:buFont typeface="Arial,Sans-Serif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Speaking engagements with professional organizations</a:t>
            </a:r>
          </a:p>
          <a:p>
            <a:pPr marL="914400" lvl="1" indent="-457200" algn="l">
              <a:buFont typeface="Arial,Sans-Serif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Stakeholder meetings in the Coastal Bend and beyond</a:t>
            </a:r>
          </a:p>
          <a:p>
            <a:pPr lvl="1" algn="l"/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lvl="1"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Media and Advertising Strategy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News coverage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3-minute video segment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Radio interviews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Website/social media updates</a:t>
            </a:r>
          </a:p>
          <a:p>
            <a:pPr lvl="1" algn="l"/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 panose="020B0604020202020204" pitchFamily="34" charset="0"/>
            </a:endParaRPr>
          </a:p>
          <a:p>
            <a:pPr marL="914400" lvl="1" indent="-457200" algn="l">
              <a:buChar char="•"/>
            </a:pPr>
            <a:endParaRPr lang="en-US" sz="30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 panose="020B0604020202020204" pitchFamily="34" charset="0"/>
            </a:endParaRPr>
          </a:p>
          <a:p>
            <a:pPr marL="914400" lvl="1" indent="-457200" algn="l"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 panose="020B0604020202020204" pitchFamily="34" charset="0"/>
            </a:endParaRPr>
          </a:p>
          <a:p>
            <a:pPr marL="914400" lvl="1" indent="-457200" algn="l"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 panose="020B0604020202020204" pitchFamily="34" charset="0"/>
            </a:endParaRPr>
          </a:p>
          <a:p>
            <a:pPr lvl="1" algn="l"/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265131-50C9-8266-F57B-30048C5D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262" y="6357641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616C3A-D2E7-64FB-C3AF-DF6D3893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49" y="176757"/>
            <a:ext cx="10515600" cy="9483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Community Outreach Plan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DD7F1DD6-C3A8-8F63-0040-FF171264D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76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0DC4BA-24A9-7DA9-5D48-1F34675CF679}"/>
              </a:ext>
            </a:extLst>
          </p:cNvPr>
          <p:cNvSpPr/>
          <p:nvPr/>
        </p:nvSpPr>
        <p:spPr>
          <a:xfrm>
            <a:off x="273377" y="235670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D8A185C-5932-EA6F-BB2E-AF9571F4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/>
          <a:stretch/>
        </p:blipFill>
        <p:spPr>
          <a:xfrm>
            <a:off x="267165" y="526047"/>
            <a:ext cx="11658600" cy="37466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687EB0-FF51-7E2E-862C-4F7BF01B60D8}"/>
              </a:ext>
            </a:extLst>
          </p:cNvPr>
          <p:cNvSpPr txBox="1">
            <a:spLocks/>
          </p:cNvSpPr>
          <p:nvPr/>
        </p:nvSpPr>
        <p:spPr>
          <a:xfrm>
            <a:off x="1109980" y="4277356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Thank you!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22FA191-A386-81C6-B399-597A07647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6" y="4801949"/>
            <a:ext cx="6554629" cy="246749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856D4-60A4-98E8-82FD-A40B51E8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4428" y="6405270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9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8D9486-90B9-2AF3-1AD5-B235BCD64438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idge over a river&#10;&#10;Description automatically generated">
            <a:extLst>
              <a:ext uri="{FF2B5EF4-FFF2-40B4-BE49-F238E27FC236}">
                <a16:creationId xmlns:a16="http://schemas.microsoft.com/office/drawing/2014/main" id="{F12C2C3E-76D7-4741-172E-76DC7C79B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53582"/>
          <a:stretch/>
        </p:blipFill>
        <p:spPr>
          <a:xfrm>
            <a:off x="285966" y="180970"/>
            <a:ext cx="1162674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4AFB-974A-ED62-8700-869D186C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353"/>
            <a:ext cx="10515600" cy="10500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Reading Items for the Delivery of a New Water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A4B2-BB2C-06D1-27F3-6153D3CF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40" y="1883229"/>
            <a:ext cx="11642103" cy="44087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Water Development Board’s (TWDB) State Water Implementation Fund for Texas (SWIFT) II Funding</a:t>
            </a:r>
            <a:endParaRPr lang="en-US" sz="27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3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SWIFT III Funding</a:t>
            </a:r>
          </a:p>
          <a:p>
            <a:pPr marL="457200" lvl="1" indent="0">
              <a:buNone/>
            </a:pPr>
            <a:endParaRPr lang="en-US" sz="3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of Reclamation Grant</a:t>
            </a:r>
          </a:p>
          <a:p>
            <a:pPr marL="457200" lvl="1" indent="0">
              <a:buNone/>
            </a:pPr>
            <a:endParaRPr lang="en-US" sz="3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AEP Power Agreement</a:t>
            </a:r>
          </a:p>
          <a:p>
            <a:pPr marL="457200" lvl="1" indent="0">
              <a:buNone/>
            </a:pPr>
            <a:endParaRPr lang="en-US" sz="3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Freese and Nichols Master Services Agreement Amendment</a:t>
            </a:r>
          </a:p>
          <a:p>
            <a:pPr marL="457200" lvl="1" indent="0">
              <a:buNone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4D03E5A1-EA76-EE57-9E8A-F63AE4DF0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9E611A-08BD-F5FD-D653-14C9BFCB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7397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8CD068-402D-E68C-52F6-031F77A3B72B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idge over a river&#10;&#10;Description automatically generated">
            <a:extLst>
              <a:ext uri="{FF2B5EF4-FFF2-40B4-BE49-F238E27FC236}">
                <a16:creationId xmlns:a16="http://schemas.microsoft.com/office/drawing/2014/main" id="{E35E2124-CD82-CA15-1A0F-0202EE0D8F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5249" y="174346"/>
            <a:ext cx="11626744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142C7-600B-A74B-9F8E-C38129EEA16D}"/>
              </a:ext>
            </a:extLst>
          </p:cNvPr>
          <p:cNvSpPr txBox="1"/>
          <p:nvPr/>
        </p:nvSpPr>
        <p:spPr>
          <a:xfrm>
            <a:off x="0" y="240456"/>
            <a:ext cx="12155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algn="ctr" defTabSz="914377"/>
            <a:r>
              <a:rPr lang="en-US" sz="4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SWIFT II Funding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AEE32F-947C-BC35-056D-65B2B3D09105}"/>
              </a:ext>
            </a:extLst>
          </p:cNvPr>
          <p:cNvSpPr txBox="1">
            <a:spLocks/>
          </p:cNvSpPr>
          <p:nvPr/>
        </p:nvSpPr>
        <p:spPr>
          <a:xfrm>
            <a:off x="-3144" y="1693502"/>
            <a:ext cx="4589139" cy="4717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Item 24-0095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Delegating the authorization for the issuance of utility system revenue improvement bonds </a:t>
            </a:r>
          </a:p>
          <a:p>
            <a:pPr lvl="1" algn="l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(SWIFT II Tranche 2)</a:t>
            </a:r>
          </a:p>
          <a:p>
            <a:pPr lvl="1"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0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lvl="1" algn="l"/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B15ED8-AE7E-567D-F36A-9F0DEB41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2519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 descr="A large white building next to a road&#10;&#10;Description automatically generated">
            <a:extLst>
              <a:ext uri="{FF2B5EF4-FFF2-40B4-BE49-F238E27FC236}">
                <a16:creationId xmlns:a16="http://schemas.microsoft.com/office/drawing/2014/main" id="{C6EC954D-F0E1-D33D-D5D1-308628DBD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7" t="5509" r="9259" b="8926"/>
          <a:stretch/>
        </p:blipFill>
        <p:spPr>
          <a:xfrm>
            <a:off x="4667694" y="1082043"/>
            <a:ext cx="7108388" cy="4621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0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896CE-2500-CB2A-9D46-AF16207AA15C}"/>
              </a:ext>
            </a:extLst>
          </p:cNvPr>
          <p:cNvSpPr txBox="1"/>
          <p:nvPr/>
        </p:nvSpPr>
        <p:spPr>
          <a:xfrm>
            <a:off x="9795295" y="1125932"/>
            <a:ext cx="3712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effectLst/>
                <a:latin typeface="museo-sans"/>
              </a:rPr>
              <a:t>Tampa Bay Seawater Desalination Plant</a:t>
            </a:r>
          </a:p>
          <a:p>
            <a:r>
              <a:rPr lang="en-US" sz="800" i="1">
                <a:solidFill>
                  <a:schemeClr val="bg1"/>
                </a:solidFill>
                <a:effectLst/>
                <a:latin typeface="museo-sans"/>
              </a:rPr>
              <a:t>Photo courtesy of Tampa Bay Water.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13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8D806072-187E-DCEB-D417-A96D09954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8CD068-402D-E68C-52F6-031F77A3B72B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idge over a river&#10;&#10;Description automatically generated">
            <a:extLst>
              <a:ext uri="{FF2B5EF4-FFF2-40B4-BE49-F238E27FC236}">
                <a16:creationId xmlns:a16="http://schemas.microsoft.com/office/drawing/2014/main" id="{E35E2124-CD82-CA15-1A0F-0202EE0D8F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3562" y="169681"/>
            <a:ext cx="11626744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142C7-600B-A74B-9F8E-C38129EEA16D}"/>
              </a:ext>
            </a:extLst>
          </p:cNvPr>
          <p:cNvSpPr txBox="1"/>
          <p:nvPr/>
        </p:nvSpPr>
        <p:spPr>
          <a:xfrm>
            <a:off x="0" y="240456"/>
            <a:ext cx="12155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algn="ctr" defTabSz="914377"/>
            <a:r>
              <a:rPr lang="en-US" sz="4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SWIFT III Funding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AEE32F-947C-BC35-056D-65B2B3D09105}"/>
              </a:ext>
            </a:extLst>
          </p:cNvPr>
          <p:cNvSpPr txBox="1">
            <a:spLocks/>
          </p:cNvSpPr>
          <p:nvPr/>
        </p:nvSpPr>
        <p:spPr>
          <a:xfrm>
            <a:off x="0" y="1674627"/>
            <a:ext cx="4638586" cy="4786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Item 24-0111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Delegating the authorization for the issuance of utility system revenue improvement bonds (SWIFT III Tranche 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CD09D-3A94-6E7F-2DC6-3F295CF6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6064" y="6341989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large room with many machines&#10;&#10;Description automatically generated with medium confidence">
            <a:extLst>
              <a:ext uri="{FF2B5EF4-FFF2-40B4-BE49-F238E27FC236}">
                <a16:creationId xmlns:a16="http://schemas.microsoft.com/office/drawing/2014/main" id="{53995274-4AEA-DA38-5C88-373625C8B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7" t="4175" b="22999"/>
          <a:stretch/>
        </p:blipFill>
        <p:spPr>
          <a:xfrm>
            <a:off x="4826641" y="1177030"/>
            <a:ext cx="6949440" cy="456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0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69BFA-640A-0557-5465-DB587EF7F947}"/>
              </a:ext>
            </a:extLst>
          </p:cNvPr>
          <p:cNvSpPr txBox="1"/>
          <p:nvPr/>
        </p:nvSpPr>
        <p:spPr>
          <a:xfrm>
            <a:off x="9742132" y="1228226"/>
            <a:ext cx="3712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effectLst/>
                <a:latin typeface="museo-sans"/>
              </a:rPr>
              <a:t>Tampa Bay Seawater Desalination Plant</a:t>
            </a:r>
          </a:p>
          <a:p>
            <a:r>
              <a:rPr lang="en-US" sz="800" i="1">
                <a:solidFill>
                  <a:schemeClr val="bg1"/>
                </a:solidFill>
                <a:effectLst/>
                <a:latin typeface="museo-sans"/>
              </a:rPr>
              <a:t>Photo courtesy of Tampa Bay Water.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13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91614287-3F1F-1F9B-B39D-03C1FDA2F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8CD068-402D-E68C-52F6-031F77A3B72B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ridge over a river&#10;&#10;Description automatically generated">
            <a:extLst>
              <a:ext uri="{FF2B5EF4-FFF2-40B4-BE49-F238E27FC236}">
                <a16:creationId xmlns:a16="http://schemas.microsoft.com/office/drawing/2014/main" id="{42C528F2-79BD-9390-01EF-8281FA46E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3562" y="169681"/>
            <a:ext cx="11626744" cy="640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8DEED-D2CE-3080-2EB2-18D21FC8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427" y="1049220"/>
            <a:ext cx="3829285" cy="408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0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142C7-600B-A74B-9F8E-C38129EEA16D}"/>
              </a:ext>
            </a:extLst>
          </p:cNvPr>
          <p:cNvSpPr txBox="1"/>
          <p:nvPr/>
        </p:nvSpPr>
        <p:spPr>
          <a:xfrm>
            <a:off x="0" y="240456"/>
            <a:ext cx="12155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algn="ctr" defTabSz="914377"/>
            <a:r>
              <a:rPr lang="en-US" sz="4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of Reclamation Grants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AEE32F-947C-BC35-056D-65B2B3D09105}"/>
              </a:ext>
            </a:extLst>
          </p:cNvPr>
          <p:cNvSpPr txBox="1">
            <a:spLocks/>
          </p:cNvSpPr>
          <p:nvPr/>
        </p:nvSpPr>
        <p:spPr>
          <a:xfrm>
            <a:off x="182881" y="1170432"/>
            <a:ext cx="7703986" cy="53666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Item 24-0098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Ordinance authorizing the execution of all documents necessary to apply and accept the U.S Bureau of Reclamation’s Grants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0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Arial"/>
            </a:endParaRPr>
          </a:p>
          <a:p>
            <a:pPr lvl="1" algn="l"/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A40C7-DF04-1D92-AC71-DACF9ABE7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95"/>
          <a:stretch/>
        </p:blipFill>
        <p:spPr>
          <a:xfrm>
            <a:off x="5452680" y="3873734"/>
            <a:ext cx="3771044" cy="2483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0000" endPos="28000" dist="5000" dir="5400000" sy="-100000" algn="bl" rotWithShape="0"/>
          </a:effec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79BE69-1FC7-4212-DB51-1F10921C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262" y="6357641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5</a:t>
            </a:fld>
            <a:endParaRPr lang="en-US"/>
          </a:p>
        </p:txBody>
      </p:sp>
      <p:pic>
        <p:nvPicPr>
          <p:cNvPr id="4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C98E87D8-0663-C325-309F-47EF388FD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3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2C39B-7CD9-FE77-39F8-6FBD7241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9CBF13-6A65-6C5E-A919-C7CBD8C48363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5B79B-FBA4-200C-61B9-5B0680154111}"/>
              </a:ext>
            </a:extLst>
          </p:cNvPr>
          <p:cNvSpPr txBox="1"/>
          <p:nvPr/>
        </p:nvSpPr>
        <p:spPr>
          <a:xfrm>
            <a:off x="0" y="240456"/>
            <a:ext cx="12155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algn="ctr" defTabSz="914377"/>
            <a:r>
              <a:rPr lang="en-US" sz="4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AEP Power Agreement</a:t>
            </a:r>
          </a:p>
        </p:txBody>
      </p:sp>
      <p:pic>
        <p:nvPicPr>
          <p:cNvPr id="11" name="Picture 10" descr="A bridge over a river&#10;&#10;Description automatically generated">
            <a:extLst>
              <a:ext uri="{FF2B5EF4-FFF2-40B4-BE49-F238E27FC236}">
                <a16:creationId xmlns:a16="http://schemas.microsoft.com/office/drawing/2014/main" id="{B70E805E-1A39-FFCB-8185-0A0F145485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3562" y="169681"/>
            <a:ext cx="11626744" cy="64008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34B1A5-1A5A-4089-39FF-496568203580}"/>
              </a:ext>
            </a:extLst>
          </p:cNvPr>
          <p:cNvSpPr txBox="1">
            <a:spLocks/>
          </p:cNvSpPr>
          <p:nvPr/>
        </p:nvSpPr>
        <p:spPr>
          <a:xfrm>
            <a:off x="7048736" y="1352234"/>
            <a:ext cx="4637541" cy="465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Item 24-0072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agreement between the City and AEP to authorize execution of all documents necessary to construct 138 KV substation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6D74DC-B8E3-B84B-E14D-125A6060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450" y="6388593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BF02A-03AD-15E1-ACAF-87324FF10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3" y="1492894"/>
            <a:ext cx="6931731" cy="431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0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78EC90-CBC0-FCEB-F355-4D761FBB6F36}"/>
              </a:ext>
            </a:extLst>
          </p:cNvPr>
          <p:cNvSpPr/>
          <p:nvPr/>
        </p:nvSpPr>
        <p:spPr>
          <a:xfrm rot="1805253">
            <a:off x="1985302" y="1819716"/>
            <a:ext cx="540142" cy="33317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/>
                </a:solidFill>
              </a:rPr>
              <a:t>Substation</a:t>
            </a:r>
          </a:p>
        </p:txBody>
      </p:sp>
      <p:pic>
        <p:nvPicPr>
          <p:cNvPr id="6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F7F790A9-95F6-4EC5-5E67-2E6FBA3AE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27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D20607-44BD-206C-E112-3F6C7ED129E7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idge over a river&#10;&#10;Description automatically generated">
            <a:extLst>
              <a:ext uri="{FF2B5EF4-FFF2-40B4-BE49-F238E27FC236}">
                <a16:creationId xmlns:a16="http://schemas.microsoft.com/office/drawing/2014/main" id="{84ED50EB-6034-C7C5-4A35-EAB246E30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53582"/>
          <a:stretch/>
        </p:blipFill>
        <p:spPr>
          <a:xfrm>
            <a:off x="283562" y="169681"/>
            <a:ext cx="1162674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4AFB-974A-ED62-8700-869D186C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365126"/>
            <a:ext cx="11642103" cy="11915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Services Agreement Amendment</a:t>
            </a:r>
            <a:b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</a:b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A4B2-BB2C-06D1-27F3-6153D3CF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129284"/>
            <a:ext cx="11439525" cy="52497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Agenda Item 24-0073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 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atrix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criteria 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ackage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Progressive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Design Build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(PDB)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</a:t>
            </a: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greement (Contract)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PDB Request for Qualifications (RFQ)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RFQ Response reviews and shortlist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PDB Request for Proposals (RFP)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RFP response review and ranking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Contract negotiation and recommendation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4BC7EC-BDCF-0E38-D649-5968DB67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0913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45243337-073B-97A4-E3B0-F70FDDF5F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8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D20607-44BD-206C-E112-3F6C7ED129E7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idge over a river&#10;&#10;Description automatically generated">
            <a:extLst>
              <a:ext uri="{FF2B5EF4-FFF2-40B4-BE49-F238E27FC236}">
                <a16:creationId xmlns:a16="http://schemas.microsoft.com/office/drawing/2014/main" id="{84ED50EB-6034-C7C5-4A35-EAB246E30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3582"/>
          <a:stretch/>
        </p:blipFill>
        <p:spPr>
          <a:xfrm>
            <a:off x="283562" y="169681"/>
            <a:ext cx="1162674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4AFB-974A-ED62-8700-869D186C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205638"/>
            <a:ext cx="11642103" cy="11915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a New Water Supply 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Region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A4B2-BB2C-06D1-27F3-6153D3CF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846080"/>
            <a:ext cx="4981607" cy="481995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will it benefit?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40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wil</a:t>
            </a:r>
            <a:r>
              <a:rPr lang="en-US" sz="40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pay for it?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40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US" sz="4000" kern="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are the rate impacts?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6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600" kern="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36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3500" i="1" kern="100">
                <a:solidFill>
                  <a:srgbClr val="00A7E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We’re all in this together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4BC7EC-BDCF-0E38-D649-5968DB67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0913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382D6-B06A-9295-B751-CB02CD750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470" y="1399504"/>
            <a:ext cx="5952186" cy="3329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Fitness Fest 2022">
            <a:extLst>
              <a:ext uri="{FF2B5EF4-FFF2-40B4-BE49-F238E27FC236}">
                <a16:creationId xmlns:a16="http://schemas.microsoft.com/office/drawing/2014/main" id="{8E514392-B877-BBB7-7767-01218DE35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218" y="3312496"/>
            <a:ext cx="3387143" cy="188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Fitness Fest 2022">
            <a:extLst>
              <a:ext uri="{FF2B5EF4-FFF2-40B4-BE49-F238E27FC236}">
                <a16:creationId xmlns:a16="http://schemas.microsoft.com/office/drawing/2014/main" id="{34377FE9-F30B-D030-DEB1-2EA504CCC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386" y="4428664"/>
            <a:ext cx="2743199" cy="1542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AE816ED6-69A8-831D-1721-AEC69D667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9002" y="6085391"/>
            <a:ext cx="1215501" cy="4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0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8D9486-90B9-2AF3-1AD5-B235BCD64438}"/>
              </a:ext>
            </a:extLst>
          </p:cNvPr>
          <p:cNvSpPr/>
          <p:nvPr/>
        </p:nvSpPr>
        <p:spPr>
          <a:xfrm>
            <a:off x="273377" y="170356"/>
            <a:ext cx="11642103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idge over a river&#10;&#10;Description automatically generated">
            <a:extLst>
              <a:ext uri="{FF2B5EF4-FFF2-40B4-BE49-F238E27FC236}">
                <a16:creationId xmlns:a16="http://schemas.microsoft.com/office/drawing/2014/main" id="{F12C2C3E-76D7-4741-172E-76DC7C79B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rcRect l="53582"/>
          <a:stretch/>
        </p:blipFill>
        <p:spPr>
          <a:xfrm>
            <a:off x="283358" y="179671"/>
            <a:ext cx="11626744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4AFB-974A-ED62-8700-869D186C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65"/>
            <a:ext cx="10515600" cy="10500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A4B2-BB2C-06D1-27F3-6153D3CF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552" y="1306286"/>
            <a:ext cx="10411026" cy="12430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Average residential customer using 6,000 gallons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Preliminary rate analysis includes existing water projects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FEAF8-F8DD-0827-05D6-213F0122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4892"/>
            <a:ext cx="2743200" cy="365125"/>
          </a:xfrm>
        </p:spPr>
        <p:txBody>
          <a:bodyPr/>
          <a:lstStyle/>
          <a:p>
            <a:fld id="{0804F1A4-ADCB-6149-B41E-E4CA4CE536C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screenshot of a number&#10;&#10;Description automatically generated">
            <a:extLst>
              <a:ext uri="{FF2B5EF4-FFF2-40B4-BE49-F238E27FC236}">
                <a16:creationId xmlns:a16="http://schemas.microsoft.com/office/drawing/2014/main" id="{A0D6FD84-E4E6-81B2-63C5-91A57587D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81" y="2305241"/>
            <a:ext cx="11376242" cy="1929304"/>
          </a:xfrm>
          <a:prstGeom prst="rect">
            <a:avLst/>
          </a:prstGeom>
        </p:spPr>
      </p:pic>
      <p:pic>
        <p:nvPicPr>
          <p:cNvPr id="10" name="Picture 9" descr="A numb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0BFA7B3-C4C4-42E9-4330-2B8F85B95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82" y="4427511"/>
            <a:ext cx="11376242" cy="17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96648c-3209-46a7-b82f-e2e9b69db90e">
      <UserInfo>
        <DisplayName>Esteban Ramos</DisplayName>
        <AccountId>15</AccountId>
        <AccountType/>
      </UserInfo>
      <UserInfo>
        <DisplayName>Andrew Molly [Drew]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F6EDB297542940AFBAAA65B32C8E3E" ma:contentTypeVersion="6" ma:contentTypeDescription="Create a new document." ma:contentTypeScope="" ma:versionID="a1d68014f21b5f0f48918be56dcc34bd">
  <xsd:schema xmlns:xsd="http://www.w3.org/2001/XMLSchema" xmlns:xs="http://www.w3.org/2001/XMLSchema" xmlns:p="http://schemas.microsoft.com/office/2006/metadata/properties" xmlns:ns2="f437b00d-d578-4f0f-b6c6-b23bd211cf85" xmlns:ns3="7a96648c-3209-46a7-b82f-e2e9b69db90e" targetNamespace="http://schemas.microsoft.com/office/2006/metadata/properties" ma:root="true" ma:fieldsID="d92112c5be373991c201b009e080e948" ns2:_="" ns3:_="">
    <xsd:import namespace="f437b00d-d578-4f0f-b6c6-b23bd211cf85"/>
    <xsd:import namespace="7a96648c-3209-46a7-b82f-e2e9b69db9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7b00d-d578-4f0f-b6c6-b23bd211c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6648c-3209-46a7-b82f-e2e9b69db9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5C1E0E-78C0-41C8-BC5D-2FFC26494F75}">
  <ds:schemaRefs>
    <ds:schemaRef ds:uri="7a96648c-3209-46a7-b82f-e2e9b69db90e"/>
    <ds:schemaRef ds:uri="f437b00d-d578-4f0f-b6c6-b23bd211cf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01B46F-4D18-456E-AF37-F53C0C9099C9}">
  <ds:schemaRefs>
    <ds:schemaRef ds:uri="7a96648c-3209-46a7-b82f-e2e9b69db90e"/>
    <ds:schemaRef ds:uri="f437b00d-d578-4f0f-b6c6-b23bd211cf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9F581F-4995-466B-ADA3-844597B3D3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425</Words>
  <Application>Microsoft Office PowerPoint</Application>
  <PresentationFormat>Widescreen</PresentationFormat>
  <Paragraphs>117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Arial,Sans-Serif</vt:lpstr>
      <vt:lpstr>Calibri</vt:lpstr>
      <vt:lpstr>Calibri Light</vt:lpstr>
      <vt:lpstr>museo-sans</vt:lpstr>
      <vt:lpstr>Raleway</vt:lpstr>
      <vt:lpstr>Raleway SemiBold</vt:lpstr>
      <vt:lpstr>Office Theme</vt:lpstr>
      <vt:lpstr>PowerPoint Presentation</vt:lpstr>
      <vt:lpstr>Second Reading Items for the Delivery of a New Water Source</vt:lpstr>
      <vt:lpstr>PowerPoint Presentation</vt:lpstr>
      <vt:lpstr>PowerPoint Presentation</vt:lpstr>
      <vt:lpstr>PowerPoint Presentation</vt:lpstr>
      <vt:lpstr>PowerPoint Presentation</vt:lpstr>
      <vt:lpstr>Master Services Agreement Amendment </vt:lpstr>
      <vt:lpstr>The Cost of a New Water Supply  for the Region</vt:lpstr>
      <vt:lpstr>Customer Cost</vt:lpstr>
      <vt:lpstr>Project Timeline Going Forward</vt:lpstr>
      <vt:lpstr>Community Outreach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Westside Business Association Presentation</dc:title>
  <dc:creator>Crystal Peters</dc:creator>
  <cp:lastModifiedBy>Adrianna Escamilla</cp:lastModifiedBy>
  <cp:revision>439</cp:revision>
  <cp:lastPrinted>2023-12-07T20:52:31Z</cp:lastPrinted>
  <dcterms:created xsi:type="dcterms:W3CDTF">2021-10-19T19:04:51Z</dcterms:created>
  <dcterms:modified xsi:type="dcterms:W3CDTF">2024-01-30T18:18:03Z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0x010100FFF6EDB297542940AFBAAA65B32C8E3E</vt:lpwstr>
  </property>
</Properties>
</file>